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4"/>
    <p:sldMasterId id="2147483804" r:id="rId5"/>
  </p:sldMasterIdLst>
  <p:notesMasterIdLst>
    <p:notesMasterId r:id="rId21"/>
  </p:notesMasterIdLst>
  <p:sldIdLst>
    <p:sldId id="261" r:id="rId6"/>
    <p:sldId id="279" r:id="rId7"/>
    <p:sldId id="257" r:id="rId8"/>
    <p:sldId id="277" r:id="rId9"/>
    <p:sldId id="272" r:id="rId10"/>
    <p:sldId id="258" r:id="rId11"/>
    <p:sldId id="273" r:id="rId12"/>
    <p:sldId id="262" r:id="rId13"/>
    <p:sldId id="264" r:id="rId14"/>
    <p:sldId id="267" r:id="rId15"/>
    <p:sldId id="271" r:id="rId16"/>
    <p:sldId id="268" r:id="rId17"/>
    <p:sldId id="266" r:id="rId18"/>
    <p:sldId id="270" r:id="rId19"/>
    <p:sldId id="26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A38D"/>
    <a:srgbClr val="74B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0769F7-C2E1-40F0-8AB2-A3656E6EE958}" v="15" dt="2021-10-13T16:57:40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318" autoAdjust="0"/>
  </p:normalViewPr>
  <p:slideViewPr>
    <p:cSldViewPr snapToGrid="0">
      <p:cViewPr varScale="1">
        <p:scale>
          <a:sx n="90" d="100"/>
          <a:sy n="90" d="100"/>
        </p:scale>
        <p:origin x="13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hyperlink" Target="http://oldisrj.lbp.world/Article.aspx?ArticleID=7968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image" Target="../media/image52.png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hyperlink" Target="http://oldisrj.lbp.world/Article.aspx?ArticleID=7968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image" Target="../media/image52.png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3EBB9-034F-40B6-ABD1-6E82C02B3B1E}" type="doc">
      <dgm:prSet loTypeId="urn:microsoft.com/office/officeart/2008/layout/PictureStrips" loCatId="list" qsTypeId="urn:microsoft.com/office/officeart/2005/8/quickstyle/simple5" qsCatId="simple" csTypeId="urn:microsoft.com/office/officeart/2005/8/colors/colorful2" csCatId="colorful" phldr="1"/>
      <dgm:spPr/>
    </dgm:pt>
    <dgm:pt modelId="{A25FEBFB-F7B0-4683-B84B-043473AF25E0}">
      <dgm:prSet phldrT="[Text]"/>
      <dgm:spPr/>
      <dgm:t>
        <a:bodyPr/>
        <a:lstStyle/>
        <a:p>
          <a:r>
            <a:rPr lang="en-US"/>
            <a:t>Local Choice</a:t>
          </a:r>
        </a:p>
      </dgm:t>
    </dgm:pt>
    <dgm:pt modelId="{127789F1-1BEA-49CC-8BE4-1131EA57060A}" type="parTrans" cxnId="{2F8DE0BB-8CEA-4197-8226-79901B69ECF5}">
      <dgm:prSet/>
      <dgm:spPr/>
      <dgm:t>
        <a:bodyPr/>
        <a:lstStyle/>
        <a:p>
          <a:endParaRPr lang="en-US"/>
        </a:p>
      </dgm:t>
    </dgm:pt>
    <dgm:pt modelId="{A2ECD9AA-B78C-446F-B680-1DED0D259A03}" type="sibTrans" cxnId="{2F8DE0BB-8CEA-4197-8226-79901B69ECF5}">
      <dgm:prSet/>
      <dgm:spPr/>
      <dgm:t>
        <a:bodyPr/>
        <a:lstStyle/>
        <a:p>
          <a:endParaRPr lang="en-US"/>
        </a:p>
      </dgm:t>
    </dgm:pt>
    <dgm:pt modelId="{8D566A38-A60A-4AB7-B577-C5E89C6F3A28}">
      <dgm:prSet phldrT="[Text]"/>
      <dgm:spPr/>
      <dgm:t>
        <a:bodyPr/>
        <a:lstStyle/>
        <a:p>
          <a:r>
            <a:rPr lang="en-US"/>
            <a:t>Clean Energy</a:t>
          </a:r>
        </a:p>
      </dgm:t>
    </dgm:pt>
    <dgm:pt modelId="{4DA7739D-87DF-4547-A648-52DB972DC0B6}" type="parTrans" cxnId="{DE866386-0527-4D30-BE55-1DCDFDD64137}">
      <dgm:prSet/>
      <dgm:spPr/>
      <dgm:t>
        <a:bodyPr/>
        <a:lstStyle/>
        <a:p>
          <a:endParaRPr lang="en-US"/>
        </a:p>
      </dgm:t>
    </dgm:pt>
    <dgm:pt modelId="{06D36955-E4BC-4E5A-AC8D-5304FA1A5094}" type="sibTrans" cxnId="{DE866386-0527-4D30-BE55-1DCDFDD64137}">
      <dgm:prSet/>
      <dgm:spPr/>
      <dgm:t>
        <a:bodyPr/>
        <a:lstStyle/>
        <a:p>
          <a:endParaRPr lang="en-US"/>
        </a:p>
      </dgm:t>
    </dgm:pt>
    <dgm:pt modelId="{FD1931ED-0FCA-430E-9884-C003B0082230}">
      <dgm:prSet phldrT="[Text]"/>
      <dgm:spPr/>
      <dgm:t>
        <a:bodyPr/>
        <a:lstStyle/>
        <a:p>
          <a:r>
            <a:rPr lang="en-US"/>
            <a:t>Financial Stability</a:t>
          </a:r>
        </a:p>
      </dgm:t>
    </dgm:pt>
    <dgm:pt modelId="{43A7F6B8-2AD3-41C8-A107-D8AA5677B8E5}" type="parTrans" cxnId="{7C23641F-E342-4A0F-A05D-98A95D116619}">
      <dgm:prSet/>
      <dgm:spPr/>
      <dgm:t>
        <a:bodyPr/>
        <a:lstStyle/>
        <a:p>
          <a:endParaRPr lang="en-US"/>
        </a:p>
      </dgm:t>
    </dgm:pt>
    <dgm:pt modelId="{90199EDD-21B7-41C1-BC34-EDBBCC6F1FCE}" type="sibTrans" cxnId="{7C23641F-E342-4A0F-A05D-98A95D116619}">
      <dgm:prSet/>
      <dgm:spPr/>
      <dgm:t>
        <a:bodyPr/>
        <a:lstStyle/>
        <a:p>
          <a:endParaRPr lang="en-US"/>
        </a:p>
      </dgm:t>
    </dgm:pt>
    <dgm:pt modelId="{02E01D1D-0D48-4EFE-875A-FA487B1D6BB3}">
      <dgm:prSet/>
      <dgm:spPr/>
      <dgm:t>
        <a:bodyPr/>
        <a:lstStyle/>
        <a:p>
          <a:r>
            <a:rPr lang="en-US">
              <a:latin typeface="Avenir Next LT Pro"/>
            </a:rPr>
            <a:t>Economic Vitality</a:t>
          </a:r>
        </a:p>
      </dgm:t>
    </dgm:pt>
    <dgm:pt modelId="{8616C6B3-46EB-4380-9BB7-50EB8794970A}" type="parTrans" cxnId="{C3097CAC-345E-442B-8900-8AECB0748BD9}">
      <dgm:prSet/>
      <dgm:spPr/>
      <dgm:t>
        <a:bodyPr/>
        <a:lstStyle/>
        <a:p>
          <a:endParaRPr lang="en-US"/>
        </a:p>
      </dgm:t>
    </dgm:pt>
    <dgm:pt modelId="{B001B089-B0EA-4494-AE30-0C3089A9894B}" type="sibTrans" cxnId="{C3097CAC-345E-442B-8900-8AECB0748BD9}">
      <dgm:prSet/>
      <dgm:spPr/>
      <dgm:t>
        <a:bodyPr/>
        <a:lstStyle/>
        <a:p>
          <a:endParaRPr lang="en-US"/>
        </a:p>
      </dgm:t>
    </dgm:pt>
    <dgm:pt modelId="{EAA493E5-51AE-420F-9896-467F637541E5}">
      <dgm:prSet/>
      <dgm:spPr/>
      <dgm:t>
        <a:bodyPr/>
        <a:lstStyle/>
        <a:p>
          <a:r>
            <a:rPr lang="en-US"/>
            <a:t>Local Support</a:t>
          </a:r>
        </a:p>
      </dgm:t>
    </dgm:pt>
    <dgm:pt modelId="{86F611AC-B259-4C22-8176-F699ED97ED5B}" type="parTrans" cxnId="{EFE93997-508C-4B3D-8DC5-89838821D770}">
      <dgm:prSet/>
      <dgm:spPr/>
      <dgm:t>
        <a:bodyPr/>
        <a:lstStyle/>
        <a:p>
          <a:endParaRPr lang="en-US"/>
        </a:p>
      </dgm:t>
    </dgm:pt>
    <dgm:pt modelId="{55695609-64BF-44DC-A9AB-82B8C21DCAFF}" type="sibTrans" cxnId="{EFE93997-508C-4B3D-8DC5-89838821D770}">
      <dgm:prSet/>
      <dgm:spPr/>
      <dgm:t>
        <a:bodyPr/>
        <a:lstStyle/>
        <a:p>
          <a:endParaRPr lang="en-US"/>
        </a:p>
      </dgm:t>
    </dgm:pt>
    <dgm:pt modelId="{1DD4C8D4-1091-4F3E-88B9-9249853B0693}">
      <dgm:prSet phldr="0"/>
      <dgm:spPr/>
      <dgm:t>
        <a:bodyPr/>
        <a:lstStyle/>
        <a:p>
          <a:pPr rtl="0"/>
          <a:r>
            <a:rPr lang="en-US">
              <a:latin typeface="Gotham"/>
            </a:rPr>
            <a:t>3Cchoice-clean and renewable offering</a:t>
          </a:r>
        </a:p>
      </dgm:t>
    </dgm:pt>
    <dgm:pt modelId="{30CFC538-CEF7-4BAD-BC15-EACDD9AFC483}" type="parTrans" cxnId="{CD73F05F-1E15-4A19-B290-5B45E5A68E9F}">
      <dgm:prSet/>
      <dgm:spPr/>
      <dgm:t>
        <a:bodyPr/>
        <a:lstStyle/>
        <a:p>
          <a:endParaRPr lang="en-US"/>
        </a:p>
      </dgm:t>
    </dgm:pt>
    <dgm:pt modelId="{86A713A3-683F-4700-9488-61075400ED31}" type="sibTrans" cxnId="{CD73F05F-1E15-4A19-B290-5B45E5A68E9F}">
      <dgm:prSet/>
      <dgm:spPr/>
      <dgm:t>
        <a:bodyPr/>
        <a:lstStyle/>
        <a:p>
          <a:endParaRPr lang="en-US"/>
        </a:p>
      </dgm:t>
    </dgm:pt>
    <dgm:pt modelId="{07ED250A-2E68-4290-8844-BD00EAFAA88B}">
      <dgm:prSet phldr="0"/>
      <dgm:spPr/>
      <dgm:t>
        <a:bodyPr/>
        <a:lstStyle/>
        <a:p>
          <a:r>
            <a:rPr lang="en-US">
              <a:latin typeface="Gotham"/>
            </a:rPr>
            <a:t>95% enrollment</a:t>
          </a:r>
        </a:p>
      </dgm:t>
    </dgm:pt>
    <dgm:pt modelId="{E158DC8F-2DDD-44B2-9A3D-2BCD41B36BC5}" type="parTrans" cxnId="{23193EFC-1C49-4967-8988-224342CF8433}">
      <dgm:prSet/>
      <dgm:spPr/>
      <dgm:t>
        <a:bodyPr/>
        <a:lstStyle/>
        <a:p>
          <a:endParaRPr lang="en-US"/>
        </a:p>
      </dgm:t>
    </dgm:pt>
    <dgm:pt modelId="{44D324CA-82A8-4003-82D3-6A7CEFE94483}" type="sibTrans" cxnId="{23193EFC-1C49-4967-8988-224342CF8433}">
      <dgm:prSet/>
      <dgm:spPr/>
      <dgm:t>
        <a:bodyPr/>
        <a:lstStyle/>
        <a:p>
          <a:endParaRPr lang="en-US"/>
        </a:p>
      </dgm:t>
    </dgm:pt>
    <dgm:pt modelId="{F75C7E31-F0A4-4323-8B6C-2057952ED9D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 panose="020B0504020202020204" pitchFamily="34" charset="0"/>
            </a:rPr>
            <a:t>$12 million – Energy programs​</a:t>
          </a:r>
          <a:endParaRPr lang="en-US">
            <a:latin typeface="Avenir Next LT Pro"/>
          </a:endParaRPr>
        </a:p>
      </dgm:t>
    </dgm:pt>
    <dgm:pt modelId="{F857BEA2-CC7A-4F25-BDBB-DCBCEC746C12}" type="parTrans" cxnId="{D1FB3492-7CEB-49E8-BD0E-053720055177}">
      <dgm:prSet/>
      <dgm:spPr/>
      <dgm:t>
        <a:bodyPr/>
        <a:lstStyle/>
        <a:p>
          <a:endParaRPr lang="en-US"/>
        </a:p>
      </dgm:t>
    </dgm:pt>
    <dgm:pt modelId="{BEF297C7-09C5-44ED-9764-B92B785669E5}" type="sibTrans" cxnId="{D1FB3492-7CEB-49E8-BD0E-053720055177}">
      <dgm:prSet/>
      <dgm:spPr/>
      <dgm:t>
        <a:bodyPr/>
        <a:lstStyle/>
        <a:p>
          <a:endParaRPr lang="en-US"/>
        </a:p>
      </dgm:t>
    </dgm:pt>
    <dgm:pt modelId="{32D05FFB-6E30-4629-AAE9-38779CECFAC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 panose="020B0504020202020204" pitchFamily="34" charset="0"/>
            </a:rPr>
            <a:t>Est. $50 million – Customer savings</a:t>
          </a:r>
          <a:endParaRPr lang="en-US">
            <a:latin typeface="Avenir Next LT Pro"/>
          </a:endParaRPr>
        </a:p>
      </dgm:t>
    </dgm:pt>
    <dgm:pt modelId="{09DB8466-52F3-416A-85D7-4A79608356FC}" type="parTrans" cxnId="{F2A09C4E-80DF-41A9-8EBD-CE5BA6FC1E34}">
      <dgm:prSet/>
      <dgm:spPr/>
      <dgm:t>
        <a:bodyPr/>
        <a:lstStyle/>
        <a:p>
          <a:endParaRPr lang="en-US"/>
        </a:p>
      </dgm:t>
    </dgm:pt>
    <dgm:pt modelId="{05795C4F-945B-4A68-B4BB-4235D7DCF185}" type="sibTrans" cxnId="{F2A09C4E-80DF-41A9-8EBD-CE5BA6FC1E34}">
      <dgm:prSet/>
      <dgm:spPr/>
      <dgm:t>
        <a:bodyPr/>
        <a:lstStyle/>
        <a:p>
          <a:endParaRPr lang="en-US"/>
        </a:p>
      </dgm:t>
    </dgm:pt>
    <dgm:pt modelId="{93D9B262-7F09-4DC3-98A8-E19C5A91758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 panose="020B0504020202020204" pitchFamily="34" charset="0"/>
            </a:rPr>
            <a:t>$25 million – Resiliency Fund</a:t>
          </a:r>
          <a:endParaRPr lang="en-US">
            <a:latin typeface="Avenir Next LT Pro"/>
          </a:endParaRPr>
        </a:p>
      </dgm:t>
    </dgm:pt>
    <dgm:pt modelId="{4CA7A3DD-ECBD-4EEA-9D20-F16AD6451158}" type="parTrans" cxnId="{C1D3D632-0B20-47CB-8607-11F76F8892C0}">
      <dgm:prSet/>
      <dgm:spPr/>
      <dgm:t>
        <a:bodyPr/>
        <a:lstStyle/>
        <a:p>
          <a:endParaRPr lang="en-US"/>
        </a:p>
      </dgm:t>
    </dgm:pt>
    <dgm:pt modelId="{C952D365-F53F-4778-89B6-ECC8F09B7E20}" type="sibTrans" cxnId="{C1D3D632-0B20-47CB-8607-11F76F8892C0}">
      <dgm:prSet/>
      <dgm:spPr/>
      <dgm:t>
        <a:bodyPr/>
        <a:lstStyle/>
        <a:p>
          <a:endParaRPr lang="en-US"/>
        </a:p>
      </dgm:t>
    </dgm:pt>
    <dgm:pt modelId="{B6480FE4-29EE-4FD1-8687-38DFBAF2901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 panose="020B0504020202020204" pitchFamily="34" charset="0"/>
            </a:rPr>
            <a:t>Contracts with Local Vendors</a:t>
          </a:r>
          <a:endParaRPr lang="en-US"/>
        </a:p>
      </dgm:t>
    </dgm:pt>
    <dgm:pt modelId="{4995B5F5-CED1-45BE-8406-92A2A14373E1}" type="parTrans" cxnId="{744E57C8-971F-4DC4-BBFF-7C6EBB32C379}">
      <dgm:prSet/>
      <dgm:spPr/>
      <dgm:t>
        <a:bodyPr/>
        <a:lstStyle/>
        <a:p>
          <a:endParaRPr lang="en-US"/>
        </a:p>
      </dgm:t>
    </dgm:pt>
    <dgm:pt modelId="{3A19BD5E-8EBD-4697-8AE6-A62964658475}" type="sibTrans" cxnId="{744E57C8-971F-4DC4-BBFF-7C6EBB32C379}">
      <dgm:prSet/>
      <dgm:spPr/>
      <dgm:t>
        <a:bodyPr/>
        <a:lstStyle/>
        <a:p>
          <a:endParaRPr lang="en-US"/>
        </a:p>
      </dgm:t>
    </dgm:pt>
    <dgm:pt modelId="{6B7B635E-B68C-42E6-AAC2-1A662E4B353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Avenir Next LT Pro" panose="020B0504020202020204" pitchFamily="34" charset="0"/>
            </a:rPr>
            <a:t>​38 full time employees</a:t>
          </a:r>
          <a:endParaRPr lang="en-US" dirty="0"/>
        </a:p>
      </dgm:t>
    </dgm:pt>
    <dgm:pt modelId="{A9DAAAFD-334F-43B4-BA57-F3E28D1166FA}" type="parTrans" cxnId="{F3A0E8AD-96A1-4019-91EF-A0E608847007}">
      <dgm:prSet/>
      <dgm:spPr/>
      <dgm:t>
        <a:bodyPr/>
        <a:lstStyle/>
        <a:p>
          <a:endParaRPr lang="en-US"/>
        </a:p>
      </dgm:t>
    </dgm:pt>
    <dgm:pt modelId="{EB0B1B07-DC03-4BF7-8309-2743616E468F}" type="sibTrans" cxnId="{F3A0E8AD-96A1-4019-91EF-A0E608847007}">
      <dgm:prSet/>
      <dgm:spPr/>
      <dgm:t>
        <a:bodyPr/>
        <a:lstStyle/>
        <a:p>
          <a:endParaRPr lang="en-US"/>
        </a:p>
      </dgm:t>
    </dgm:pt>
    <dgm:pt modelId="{B76DBC32-6909-491C-899F-63393243BD7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>
              <a:latin typeface="Avenir Next LT Pro" panose="020B0504020202020204" pitchFamily="34" charset="0"/>
            </a:rPr>
            <a:t>2 offices – Monterey &amp; San Luis Obispo</a:t>
          </a:r>
          <a:endParaRPr lang="en-US"/>
        </a:p>
      </dgm:t>
    </dgm:pt>
    <dgm:pt modelId="{B2CF4E18-0ECC-4C34-AEB8-46C2F47883AB}" type="parTrans" cxnId="{D78A3470-92C4-4658-8895-81EE223AF3FC}">
      <dgm:prSet/>
      <dgm:spPr/>
      <dgm:t>
        <a:bodyPr/>
        <a:lstStyle/>
        <a:p>
          <a:endParaRPr lang="en-US"/>
        </a:p>
      </dgm:t>
    </dgm:pt>
    <dgm:pt modelId="{EE92A20B-E6CF-4B34-A888-11393DD150BC}" type="sibTrans" cxnId="{D78A3470-92C4-4658-8895-81EE223AF3FC}">
      <dgm:prSet/>
      <dgm:spPr/>
      <dgm:t>
        <a:bodyPr/>
        <a:lstStyle/>
        <a:p>
          <a:endParaRPr lang="en-US"/>
        </a:p>
      </dgm:t>
    </dgm:pt>
    <dgm:pt modelId="{2CDB5F27-4B2E-491D-8122-5A6B17B501C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/>
            </a:rPr>
            <a:t>​450 MWs of Renewables – solar, wind, geothermal</a:t>
          </a:r>
          <a:endParaRPr lang="en-US"/>
        </a:p>
      </dgm:t>
    </dgm:pt>
    <dgm:pt modelId="{483FAA03-7D46-49F1-A493-13C647068173}" type="parTrans" cxnId="{F01D4BB1-9039-4D85-B61B-8A99D3A07365}">
      <dgm:prSet/>
      <dgm:spPr/>
      <dgm:t>
        <a:bodyPr/>
        <a:lstStyle/>
        <a:p>
          <a:endParaRPr lang="en-US"/>
        </a:p>
      </dgm:t>
    </dgm:pt>
    <dgm:pt modelId="{7E32D62E-45FA-4316-A148-157CF5279004}" type="sibTrans" cxnId="{F01D4BB1-9039-4D85-B61B-8A99D3A07365}">
      <dgm:prSet/>
      <dgm:spPr/>
      <dgm:t>
        <a:bodyPr/>
        <a:lstStyle/>
        <a:p>
          <a:endParaRPr lang="en-US"/>
        </a:p>
      </dgm:t>
    </dgm:pt>
    <dgm:pt modelId="{64D34023-A39F-4A7A-9874-C04FCF495DB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/>
            </a:rPr>
            <a:t>200 MWs of battery storage</a:t>
          </a:r>
          <a:endParaRPr lang="en-US"/>
        </a:p>
      </dgm:t>
    </dgm:pt>
    <dgm:pt modelId="{FAF8FE15-D4A5-42F5-B639-64556B5244D7}" type="parTrans" cxnId="{8C4E6E17-C8F4-4D06-AFD9-86C0E8E550A8}">
      <dgm:prSet/>
      <dgm:spPr/>
      <dgm:t>
        <a:bodyPr/>
        <a:lstStyle/>
        <a:p>
          <a:endParaRPr lang="en-US"/>
        </a:p>
      </dgm:t>
    </dgm:pt>
    <dgm:pt modelId="{42DBE2A7-1EDC-478E-8842-BDD0A92C91FD}" type="sibTrans" cxnId="{8C4E6E17-C8F4-4D06-AFD9-86C0E8E550A8}">
      <dgm:prSet/>
      <dgm:spPr/>
      <dgm:t>
        <a:bodyPr/>
        <a:lstStyle/>
        <a:p>
          <a:endParaRPr lang="en-US"/>
        </a:p>
      </dgm:t>
    </dgm:pt>
    <dgm:pt modelId="{A7B22A11-6BF3-493F-B659-B6156A9C0F45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/>
            </a:rPr>
            <a:t>Pathway to 100% clean and renewable</a:t>
          </a:r>
          <a:endParaRPr lang="en-US"/>
        </a:p>
      </dgm:t>
    </dgm:pt>
    <dgm:pt modelId="{984A78C3-2143-4987-AAA2-FEA216AB5902}" type="parTrans" cxnId="{322B5008-9F02-4E23-AC9F-083F78202842}">
      <dgm:prSet/>
      <dgm:spPr/>
      <dgm:t>
        <a:bodyPr/>
        <a:lstStyle/>
        <a:p>
          <a:endParaRPr lang="en-US"/>
        </a:p>
      </dgm:t>
    </dgm:pt>
    <dgm:pt modelId="{75408788-EFC8-4A2A-B0E1-96A266670EAE}" type="sibTrans" cxnId="{322B5008-9F02-4E23-AC9F-083F78202842}">
      <dgm:prSet/>
      <dgm:spPr/>
      <dgm:t>
        <a:bodyPr/>
        <a:lstStyle/>
        <a:p>
          <a:endParaRPr lang="en-US"/>
        </a:p>
      </dgm:t>
    </dgm:pt>
    <dgm:pt modelId="{6BC8A37A-6D57-4FC2-B1FF-61280C506C6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/>
            </a:rPr>
            <a:t>Received “A” Rating from S&amp;P</a:t>
          </a:r>
          <a:endParaRPr lang="en-US"/>
        </a:p>
      </dgm:t>
    </dgm:pt>
    <dgm:pt modelId="{D091E012-6F08-44E9-BA41-97A94571639D}" type="parTrans" cxnId="{0BFEAF35-C537-4615-9E81-514B827A68BB}">
      <dgm:prSet/>
      <dgm:spPr/>
      <dgm:t>
        <a:bodyPr/>
        <a:lstStyle/>
        <a:p>
          <a:endParaRPr lang="en-US"/>
        </a:p>
      </dgm:t>
    </dgm:pt>
    <dgm:pt modelId="{256F8C81-C0C7-4534-84AD-252341F77020}" type="sibTrans" cxnId="{0BFEAF35-C537-4615-9E81-514B827A68BB}">
      <dgm:prSet/>
      <dgm:spPr/>
      <dgm:t>
        <a:bodyPr/>
        <a:lstStyle/>
        <a:p>
          <a:endParaRPr lang="en-US"/>
        </a:p>
      </dgm:t>
    </dgm:pt>
    <dgm:pt modelId="{32B3D2C6-2878-40E6-8CB4-D0A0DE48D41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/>
            </a:rPr>
            <a:t>​Over $140 Million in Rate Stabilization Fund</a:t>
          </a:r>
          <a:endParaRPr lang="en-US"/>
        </a:p>
      </dgm:t>
    </dgm:pt>
    <dgm:pt modelId="{A417C3D3-0069-412E-B5BE-65A1A58EFA90}" type="parTrans" cxnId="{F6B7378C-F731-4F61-AC68-877BA53BE9AB}">
      <dgm:prSet/>
      <dgm:spPr/>
      <dgm:t>
        <a:bodyPr/>
        <a:lstStyle/>
        <a:p>
          <a:endParaRPr lang="en-US"/>
        </a:p>
      </dgm:t>
    </dgm:pt>
    <dgm:pt modelId="{C38B2C53-A363-40EF-9422-B8AC894CB96C}" type="sibTrans" cxnId="{F6B7378C-F731-4F61-AC68-877BA53BE9AB}">
      <dgm:prSet/>
      <dgm:spPr/>
      <dgm:t>
        <a:bodyPr/>
        <a:lstStyle/>
        <a:p>
          <a:endParaRPr lang="en-US"/>
        </a:p>
      </dgm:t>
    </dgm:pt>
    <dgm:pt modelId="{EE467F2B-7B5B-44AA-8310-AFF478B6FA8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venir Next LT Pro"/>
            </a:rPr>
            <a:t>Service and Loans Paid Off​</a:t>
          </a:r>
          <a:endParaRPr lang="en-US"/>
        </a:p>
      </dgm:t>
    </dgm:pt>
    <dgm:pt modelId="{67D583EA-C9D1-4257-A1C2-28FD6C3B675C}" type="parTrans" cxnId="{61C490A2-9C42-44C0-9722-DD50442C5DF8}">
      <dgm:prSet/>
      <dgm:spPr/>
      <dgm:t>
        <a:bodyPr/>
        <a:lstStyle/>
        <a:p>
          <a:endParaRPr lang="en-US"/>
        </a:p>
      </dgm:t>
    </dgm:pt>
    <dgm:pt modelId="{FB40C3E5-4755-4019-80E3-F9758E7EF992}" type="sibTrans" cxnId="{61C490A2-9C42-44C0-9722-DD50442C5DF8}">
      <dgm:prSet/>
      <dgm:spPr/>
      <dgm:t>
        <a:bodyPr/>
        <a:lstStyle/>
        <a:p>
          <a:endParaRPr lang="en-US"/>
        </a:p>
      </dgm:t>
    </dgm:pt>
    <dgm:pt modelId="{2D103219-B94A-45FC-8744-DAFD1D6EFB51}" type="pres">
      <dgm:prSet presAssocID="{9593EBB9-034F-40B6-ABD1-6E82C02B3B1E}" presName="Name0" presStyleCnt="0">
        <dgm:presLayoutVars>
          <dgm:dir/>
          <dgm:resizeHandles val="exact"/>
        </dgm:presLayoutVars>
      </dgm:prSet>
      <dgm:spPr/>
    </dgm:pt>
    <dgm:pt modelId="{EBDD19B4-0E5D-4C9C-95B2-D10470F21183}" type="pres">
      <dgm:prSet presAssocID="{A25FEBFB-F7B0-4683-B84B-043473AF25E0}" presName="composite" presStyleCnt="0"/>
      <dgm:spPr/>
    </dgm:pt>
    <dgm:pt modelId="{1A469C34-CEC0-4B21-90B1-069E06181943}" type="pres">
      <dgm:prSet presAssocID="{A25FEBFB-F7B0-4683-B84B-043473AF25E0}" presName="rect1" presStyleLbl="trAlignAcc1" presStyleIdx="0" presStyleCnt="5">
        <dgm:presLayoutVars>
          <dgm:bulletEnabled val="1"/>
        </dgm:presLayoutVars>
      </dgm:prSet>
      <dgm:spPr/>
    </dgm:pt>
    <dgm:pt modelId="{80FC654C-B8B6-4211-8932-54004BDE24BE}" type="pres">
      <dgm:prSet presAssocID="{A25FEBFB-F7B0-4683-B84B-043473AF25E0}" presName="rect2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5BB1AF1D-9D89-4A49-AF60-82953E10E860}" type="pres">
      <dgm:prSet presAssocID="{A2ECD9AA-B78C-446F-B680-1DED0D259A03}" presName="sibTrans" presStyleCnt="0"/>
      <dgm:spPr/>
    </dgm:pt>
    <dgm:pt modelId="{1DAD0E37-F62C-463F-9E74-17E55C7C538F}" type="pres">
      <dgm:prSet presAssocID="{02E01D1D-0D48-4EFE-875A-FA487B1D6BB3}" presName="composite" presStyleCnt="0"/>
      <dgm:spPr/>
    </dgm:pt>
    <dgm:pt modelId="{DD21501E-24D8-4031-A4BF-108D555D2059}" type="pres">
      <dgm:prSet presAssocID="{02E01D1D-0D48-4EFE-875A-FA487B1D6BB3}" presName="rect1" presStyleLbl="trAlignAcc1" presStyleIdx="1" presStyleCnt="5">
        <dgm:presLayoutVars>
          <dgm:bulletEnabled val="1"/>
        </dgm:presLayoutVars>
      </dgm:prSet>
      <dgm:spPr/>
    </dgm:pt>
    <dgm:pt modelId="{F7CB4E7F-6EB4-439E-8747-B54193E27FE6}" type="pres">
      <dgm:prSet presAssocID="{02E01D1D-0D48-4EFE-875A-FA487B1D6BB3}" presName="rect2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</dgm:spPr>
    </dgm:pt>
    <dgm:pt modelId="{4E4604D0-0053-49DB-9264-D9386359DA8C}" type="pres">
      <dgm:prSet presAssocID="{B001B089-B0EA-4494-AE30-0C3089A9894B}" presName="sibTrans" presStyleCnt="0"/>
      <dgm:spPr/>
    </dgm:pt>
    <dgm:pt modelId="{D929805C-2992-44A4-B0A4-6BE62C8CB9AC}" type="pres">
      <dgm:prSet presAssocID="{EAA493E5-51AE-420F-9896-467F637541E5}" presName="composite" presStyleCnt="0"/>
      <dgm:spPr/>
    </dgm:pt>
    <dgm:pt modelId="{9E80E7A4-90A6-4C85-A343-47B0A7D36770}" type="pres">
      <dgm:prSet presAssocID="{EAA493E5-51AE-420F-9896-467F637541E5}" presName="rect1" presStyleLbl="trAlignAcc1" presStyleIdx="2" presStyleCnt="5">
        <dgm:presLayoutVars>
          <dgm:bulletEnabled val="1"/>
        </dgm:presLayoutVars>
      </dgm:prSet>
      <dgm:spPr/>
    </dgm:pt>
    <dgm:pt modelId="{9FCB32D6-FCE8-4980-8A0F-BE683E732BCC}" type="pres">
      <dgm:prSet presAssocID="{EAA493E5-51AE-420F-9896-467F637541E5}" presName="rect2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8E6C4EE7-A844-4ADF-9BB3-14DE5A8A8FE2}" type="pres">
      <dgm:prSet presAssocID="{55695609-64BF-44DC-A9AB-82B8C21DCAFF}" presName="sibTrans" presStyleCnt="0"/>
      <dgm:spPr/>
    </dgm:pt>
    <dgm:pt modelId="{D20557FE-13FC-454F-8A99-894B9E3D72F3}" type="pres">
      <dgm:prSet presAssocID="{8D566A38-A60A-4AB7-B577-C5E89C6F3A28}" presName="composite" presStyleCnt="0"/>
      <dgm:spPr/>
    </dgm:pt>
    <dgm:pt modelId="{5C842B20-7EEE-4D76-A092-002ADDDDBA97}" type="pres">
      <dgm:prSet presAssocID="{8D566A38-A60A-4AB7-B577-C5E89C6F3A28}" presName="rect1" presStyleLbl="trAlignAcc1" presStyleIdx="3" presStyleCnt="5">
        <dgm:presLayoutVars>
          <dgm:bulletEnabled val="1"/>
        </dgm:presLayoutVars>
      </dgm:prSet>
      <dgm:spPr/>
    </dgm:pt>
    <dgm:pt modelId="{9E847D9D-611F-4E19-B13F-1A5DBEC06379}" type="pres">
      <dgm:prSet presAssocID="{8D566A38-A60A-4AB7-B577-C5E89C6F3A28}" presName="rect2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1DB5E13D-D578-4948-8B5C-431AE61FCF71}" type="pres">
      <dgm:prSet presAssocID="{06D36955-E4BC-4E5A-AC8D-5304FA1A5094}" presName="sibTrans" presStyleCnt="0"/>
      <dgm:spPr/>
    </dgm:pt>
    <dgm:pt modelId="{D3E87B54-7D84-41C8-AEFB-905C841102C1}" type="pres">
      <dgm:prSet presAssocID="{FD1931ED-0FCA-430E-9884-C003B0082230}" presName="composite" presStyleCnt="0"/>
      <dgm:spPr/>
    </dgm:pt>
    <dgm:pt modelId="{3956C36C-CF80-4463-9F91-13AC90C68301}" type="pres">
      <dgm:prSet presAssocID="{FD1931ED-0FCA-430E-9884-C003B0082230}" presName="rect1" presStyleLbl="trAlignAcc1" presStyleIdx="4" presStyleCnt="5">
        <dgm:presLayoutVars>
          <dgm:bulletEnabled val="1"/>
        </dgm:presLayoutVars>
      </dgm:prSet>
      <dgm:spPr/>
    </dgm:pt>
    <dgm:pt modelId="{B573B71E-A502-4D1A-A119-45EECAE5A1A7}" type="pres">
      <dgm:prSet presAssocID="{FD1931ED-0FCA-430E-9884-C003B0082230}" presName="rect2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92000" r="-92000"/>
          </a:stretch>
        </a:blipFill>
      </dgm:spPr>
    </dgm:pt>
  </dgm:ptLst>
  <dgm:cxnLst>
    <dgm:cxn modelId="{322B5008-9F02-4E23-AC9F-083F78202842}" srcId="{8D566A38-A60A-4AB7-B577-C5E89C6F3A28}" destId="{A7B22A11-6BF3-493F-B659-B6156A9C0F45}" srcOrd="2" destOrd="0" parTransId="{984A78C3-2143-4987-AAA2-FEA216AB5902}" sibTransId="{75408788-EFC8-4A2A-B0E1-96A266670EAE}"/>
    <dgm:cxn modelId="{E909170C-9D7F-4B10-9B1D-FA83447094C1}" type="presOf" srcId="{F75C7E31-F0A4-4323-8B6C-2057952ED9D6}" destId="{DD21501E-24D8-4031-A4BF-108D555D2059}" srcOrd="0" destOrd="1" presId="urn:microsoft.com/office/officeart/2008/layout/PictureStrips"/>
    <dgm:cxn modelId="{8C4E6E17-C8F4-4D06-AFD9-86C0E8E550A8}" srcId="{8D566A38-A60A-4AB7-B577-C5E89C6F3A28}" destId="{64D34023-A39F-4A7A-9874-C04FCF495DB7}" srcOrd="1" destOrd="0" parTransId="{FAF8FE15-D4A5-42F5-B639-64556B5244D7}" sibTransId="{42DBE2A7-1EDC-478E-8842-BDD0A92C91FD}"/>
    <dgm:cxn modelId="{9E8EFD1A-F188-4758-B64E-E45D7281039B}" type="presOf" srcId="{6B7B635E-B68C-42E6-AAC2-1A662E4B3535}" destId="{9E80E7A4-90A6-4C85-A343-47B0A7D36770}" srcOrd="0" destOrd="2" presId="urn:microsoft.com/office/officeart/2008/layout/PictureStrips"/>
    <dgm:cxn modelId="{83CF311E-C35E-49C1-8A4E-539475FEDC8D}" type="presOf" srcId="{6BC8A37A-6D57-4FC2-B1FF-61280C506C64}" destId="{3956C36C-CF80-4463-9F91-13AC90C68301}" srcOrd="0" destOrd="1" presId="urn:microsoft.com/office/officeart/2008/layout/PictureStrips"/>
    <dgm:cxn modelId="{7C23641F-E342-4A0F-A05D-98A95D116619}" srcId="{9593EBB9-034F-40B6-ABD1-6E82C02B3B1E}" destId="{FD1931ED-0FCA-430E-9884-C003B0082230}" srcOrd="4" destOrd="0" parTransId="{43A7F6B8-2AD3-41C8-A107-D8AA5677B8E5}" sibTransId="{90199EDD-21B7-41C1-BC34-EDBBCC6F1FCE}"/>
    <dgm:cxn modelId="{2039612F-543A-4814-8F0A-6F62775458CD}" type="presOf" srcId="{A7B22A11-6BF3-493F-B659-B6156A9C0F45}" destId="{5C842B20-7EEE-4D76-A092-002ADDDDBA97}" srcOrd="0" destOrd="3" presId="urn:microsoft.com/office/officeart/2008/layout/PictureStrips"/>
    <dgm:cxn modelId="{C1D3D632-0B20-47CB-8607-11F76F8892C0}" srcId="{02E01D1D-0D48-4EFE-875A-FA487B1D6BB3}" destId="{93D9B262-7F09-4DC3-98A8-E19C5A917584}" srcOrd="2" destOrd="0" parTransId="{4CA7A3DD-ECBD-4EEA-9D20-F16AD6451158}" sibTransId="{C952D365-F53F-4778-89B6-ECC8F09B7E20}"/>
    <dgm:cxn modelId="{0BFEAF35-C537-4615-9E81-514B827A68BB}" srcId="{FD1931ED-0FCA-430E-9884-C003B0082230}" destId="{6BC8A37A-6D57-4FC2-B1FF-61280C506C64}" srcOrd="0" destOrd="0" parTransId="{D091E012-6F08-44E9-BA41-97A94571639D}" sibTransId="{256F8C81-C0C7-4534-84AD-252341F77020}"/>
    <dgm:cxn modelId="{36AF5C38-1220-4DE1-B32D-8C5D0D16DBC9}" type="presOf" srcId="{B76DBC32-6909-491C-899F-63393243BD7F}" destId="{9E80E7A4-90A6-4C85-A343-47B0A7D36770}" srcOrd="0" destOrd="3" presId="urn:microsoft.com/office/officeart/2008/layout/PictureStrips"/>
    <dgm:cxn modelId="{A89C983F-CF93-4210-B990-EE50344934B4}" type="presOf" srcId="{EAA493E5-51AE-420F-9896-467F637541E5}" destId="{9E80E7A4-90A6-4C85-A343-47B0A7D36770}" srcOrd="0" destOrd="0" presId="urn:microsoft.com/office/officeart/2008/layout/PictureStrips"/>
    <dgm:cxn modelId="{9D43795E-85A8-45E6-A5E0-512665B16377}" type="presOf" srcId="{93D9B262-7F09-4DC3-98A8-E19C5A917584}" destId="{DD21501E-24D8-4031-A4BF-108D555D2059}" srcOrd="0" destOrd="3" presId="urn:microsoft.com/office/officeart/2008/layout/PictureStrips"/>
    <dgm:cxn modelId="{CD73F05F-1E15-4A19-B290-5B45E5A68E9F}" srcId="{A25FEBFB-F7B0-4683-B84B-043473AF25E0}" destId="{1DD4C8D4-1091-4F3E-88B9-9249853B0693}" srcOrd="0" destOrd="0" parTransId="{30CFC538-CEF7-4BAD-BC15-EACDD9AFC483}" sibTransId="{86A713A3-683F-4700-9488-61075400ED31}"/>
    <dgm:cxn modelId="{50042243-5D5D-4592-958E-4980ADC14A33}" type="presOf" srcId="{32D05FFB-6E30-4629-AAE9-38779CECFAC1}" destId="{DD21501E-24D8-4031-A4BF-108D555D2059}" srcOrd="0" destOrd="2" presId="urn:microsoft.com/office/officeart/2008/layout/PictureStrips"/>
    <dgm:cxn modelId="{85349843-9358-4DF1-B500-1DB89A6F8FBE}" type="presOf" srcId="{32B3D2C6-2878-40E6-8CB4-D0A0DE48D418}" destId="{3956C36C-CF80-4463-9F91-13AC90C68301}" srcOrd="0" destOrd="2" presId="urn:microsoft.com/office/officeart/2008/layout/PictureStrips"/>
    <dgm:cxn modelId="{8A1CBF6C-D552-490D-84A8-169693AAB47E}" type="presOf" srcId="{8D566A38-A60A-4AB7-B577-C5E89C6F3A28}" destId="{5C842B20-7EEE-4D76-A092-002ADDDDBA97}" srcOrd="0" destOrd="0" presId="urn:microsoft.com/office/officeart/2008/layout/PictureStrips"/>
    <dgm:cxn modelId="{F2A09C4E-80DF-41A9-8EBD-CE5BA6FC1E34}" srcId="{02E01D1D-0D48-4EFE-875A-FA487B1D6BB3}" destId="{32D05FFB-6E30-4629-AAE9-38779CECFAC1}" srcOrd="1" destOrd="0" parTransId="{09DB8466-52F3-416A-85D7-4A79608356FC}" sibTransId="{05795C4F-945B-4A68-B4BB-4235D7DCF185}"/>
    <dgm:cxn modelId="{D78A3470-92C4-4658-8895-81EE223AF3FC}" srcId="{EAA493E5-51AE-420F-9896-467F637541E5}" destId="{B76DBC32-6909-491C-899F-63393243BD7F}" srcOrd="2" destOrd="0" parTransId="{B2CF4E18-0ECC-4C34-AEB8-46C2F47883AB}" sibTransId="{EE92A20B-E6CF-4B34-A888-11393DD150BC}"/>
    <dgm:cxn modelId="{1D8C7C74-B4DB-4C06-B828-441636840722}" type="presOf" srcId="{64D34023-A39F-4A7A-9874-C04FCF495DB7}" destId="{5C842B20-7EEE-4D76-A092-002ADDDDBA97}" srcOrd="0" destOrd="2" presId="urn:microsoft.com/office/officeart/2008/layout/PictureStrips"/>
    <dgm:cxn modelId="{0AAA9779-A0D2-4C38-B8A6-1B1677FB49DD}" type="presOf" srcId="{A25FEBFB-F7B0-4683-B84B-043473AF25E0}" destId="{1A469C34-CEC0-4B21-90B1-069E06181943}" srcOrd="0" destOrd="0" presId="urn:microsoft.com/office/officeart/2008/layout/PictureStrips"/>
    <dgm:cxn modelId="{38D56181-4161-4A47-A876-72B637963B0E}" type="presOf" srcId="{B6480FE4-29EE-4FD1-8687-38DFBAF29019}" destId="{9E80E7A4-90A6-4C85-A343-47B0A7D36770}" srcOrd="0" destOrd="1" presId="urn:microsoft.com/office/officeart/2008/layout/PictureStrips"/>
    <dgm:cxn modelId="{0925E385-CE8E-4B4B-8488-0447D00F4382}" type="presOf" srcId="{02E01D1D-0D48-4EFE-875A-FA487B1D6BB3}" destId="{DD21501E-24D8-4031-A4BF-108D555D2059}" srcOrd="0" destOrd="0" presId="urn:microsoft.com/office/officeart/2008/layout/PictureStrips"/>
    <dgm:cxn modelId="{DE866386-0527-4D30-BE55-1DCDFDD64137}" srcId="{9593EBB9-034F-40B6-ABD1-6E82C02B3B1E}" destId="{8D566A38-A60A-4AB7-B577-C5E89C6F3A28}" srcOrd="3" destOrd="0" parTransId="{4DA7739D-87DF-4547-A648-52DB972DC0B6}" sibTransId="{06D36955-E4BC-4E5A-AC8D-5304FA1A5094}"/>
    <dgm:cxn modelId="{C073BB8B-6B14-473B-B64B-DF703CA1FCB7}" type="presOf" srcId="{EE467F2B-7B5B-44AA-8310-AFF478B6FA8D}" destId="{3956C36C-CF80-4463-9F91-13AC90C68301}" srcOrd="0" destOrd="3" presId="urn:microsoft.com/office/officeart/2008/layout/PictureStrips"/>
    <dgm:cxn modelId="{F6B7378C-F731-4F61-AC68-877BA53BE9AB}" srcId="{FD1931ED-0FCA-430E-9884-C003B0082230}" destId="{32B3D2C6-2878-40E6-8CB4-D0A0DE48D418}" srcOrd="1" destOrd="0" parTransId="{A417C3D3-0069-412E-B5BE-65A1A58EFA90}" sibTransId="{C38B2C53-A363-40EF-9422-B8AC894CB96C}"/>
    <dgm:cxn modelId="{D1FB3492-7CEB-49E8-BD0E-053720055177}" srcId="{02E01D1D-0D48-4EFE-875A-FA487B1D6BB3}" destId="{F75C7E31-F0A4-4323-8B6C-2057952ED9D6}" srcOrd="0" destOrd="0" parTransId="{F857BEA2-CC7A-4F25-BDBB-DCBCEC746C12}" sibTransId="{BEF297C7-09C5-44ED-9764-B92B785669E5}"/>
    <dgm:cxn modelId="{93A2DD93-3334-497F-ABF1-7F050964F6C4}" type="presOf" srcId="{9593EBB9-034F-40B6-ABD1-6E82C02B3B1E}" destId="{2D103219-B94A-45FC-8744-DAFD1D6EFB51}" srcOrd="0" destOrd="0" presId="urn:microsoft.com/office/officeart/2008/layout/PictureStrips"/>
    <dgm:cxn modelId="{EFE93997-508C-4B3D-8DC5-89838821D770}" srcId="{9593EBB9-034F-40B6-ABD1-6E82C02B3B1E}" destId="{EAA493E5-51AE-420F-9896-467F637541E5}" srcOrd="2" destOrd="0" parTransId="{86F611AC-B259-4C22-8176-F699ED97ED5B}" sibTransId="{55695609-64BF-44DC-A9AB-82B8C21DCAFF}"/>
    <dgm:cxn modelId="{61C490A2-9C42-44C0-9722-DD50442C5DF8}" srcId="{FD1931ED-0FCA-430E-9884-C003B0082230}" destId="{EE467F2B-7B5B-44AA-8310-AFF478B6FA8D}" srcOrd="2" destOrd="0" parTransId="{67D583EA-C9D1-4257-A1C2-28FD6C3B675C}" sibTransId="{FB40C3E5-4755-4019-80E3-F9758E7EF992}"/>
    <dgm:cxn modelId="{40C422AC-2F2C-4050-A6D0-AD8DD8302DE1}" type="presOf" srcId="{2CDB5F27-4B2E-491D-8122-5A6B17B501C3}" destId="{5C842B20-7EEE-4D76-A092-002ADDDDBA97}" srcOrd="0" destOrd="1" presId="urn:microsoft.com/office/officeart/2008/layout/PictureStrips"/>
    <dgm:cxn modelId="{C3097CAC-345E-442B-8900-8AECB0748BD9}" srcId="{9593EBB9-034F-40B6-ABD1-6E82C02B3B1E}" destId="{02E01D1D-0D48-4EFE-875A-FA487B1D6BB3}" srcOrd="1" destOrd="0" parTransId="{8616C6B3-46EB-4380-9BB7-50EB8794970A}" sibTransId="{B001B089-B0EA-4494-AE30-0C3089A9894B}"/>
    <dgm:cxn modelId="{F3A0E8AD-96A1-4019-91EF-A0E608847007}" srcId="{EAA493E5-51AE-420F-9896-467F637541E5}" destId="{6B7B635E-B68C-42E6-AAC2-1A662E4B3535}" srcOrd="1" destOrd="0" parTransId="{A9DAAAFD-334F-43B4-BA57-F3E28D1166FA}" sibTransId="{EB0B1B07-DC03-4BF7-8309-2743616E468F}"/>
    <dgm:cxn modelId="{F01D4BB1-9039-4D85-B61B-8A99D3A07365}" srcId="{8D566A38-A60A-4AB7-B577-C5E89C6F3A28}" destId="{2CDB5F27-4B2E-491D-8122-5A6B17B501C3}" srcOrd="0" destOrd="0" parTransId="{483FAA03-7D46-49F1-A493-13C647068173}" sibTransId="{7E32D62E-45FA-4316-A148-157CF5279004}"/>
    <dgm:cxn modelId="{2F8DE0BB-8CEA-4197-8226-79901B69ECF5}" srcId="{9593EBB9-034F-40B6-ABD1-6E82C02B3B1E}" destId="{A25FEBFB-F7B0-4683-B84B-043473AF25E0}" srcOrd="0" destOrd="0" parTransId="{127789F1-1BEA-49CC-8BE4-1131EA57060A}" sibTransId="{A2ECD9AA-B78C-446F-B680-1DED0D259A03}"/>
    <dgm:cxn modelId="{44D462C6-FA8F-4831-AA58-E49E6528E3CB}" type="presOf" srcId="{1DD4C8D4-1091-4F3E-88B9-9249853B0693}" destId="{1A469C34-CEC0-4B21-90B1-069E06181943}" srcOrd="0" destOrd="1" presId="urn:microsoft.com/office/officeart/2008/layout/PictureStrips"/>
    <dgm:cxn modelId="{744E57C8-971F-4DC4-BBFF-7C6EBB32C379}" srcId="{EAA493E5-51AE-420F-9896-467F637541E5}" destId="{B6480FE4-29EE-4FD1-8687-38DFBAF29019}" srcOrd="0" destOrd="0" parTransId="{4995B5F5-CED1-45BE-8406-92A2A14373E1}" sibTransId="{3A19BD5E-8EBD-4697-8AE6-A62964658475}"/>
    <dgm:cxn modelId="{500AFCC8-86A6-44B9-AD8E-2CA6A06770AE}" type="presOf" srcId="{FD1931ED-0FCA-430E-9884-C003B0082230}" destId="{3956C36C-CF80-4463-9F91-13AC90C68301}" srcOrd="0" destOrd="0" presId="urn:microsoft.com/office/officeart/2008/layout/PictureStrips"/>
    <dgm:cxn modelId="{6F5FDFD7-78D0-41C9-BDA5-C36BD78EDD2D}" type="presOf" srcId="{07ED250A-2E68-4290-8844-BD00EAFAA88B}" destId="{1A469C34-CEC0-4B21-90B1-069E06181943}" srcOrd="0" destOrd="2" presId="urn:microsoft.com/office/officeart/2008/layout/PictureStrips"/>
    <dgm:cxn modelId="{23193EFC-1C49-4967-8988-224342CF8433}" srcId="{A25FEBFB-F7B0-4683-B84B-043473AF25E0}" destId="{07ED250A-2E68-4290-8844-BD00EAFAA88B}" srcOrd="1" destOrd="0" parTransId="{E158DC8F-2DDD-44B2-9A3D-2BCD41B36BC5}" sibTransId="{44D324CA-82A8-4003-82D3-6A7CEFE94483}"/>
    <dgm:cxn modelId="{8980865D-5C62-4069-AA4F-F33EBED343B1}" type="presParOf" srcId="{2D103219-B94A-45FC-8744-DAFD1D6EFB51}" destId="{EBDD19B4-0E5D-4C9C-95B2-D10470F21183}" srcOrd="0" destOrd="0" presId="urn:microsoft.com/office/officeart/2008/layout/PictureStrips"/>
    <dgm:cxn modelId="{197BA8C9-E5B7-4837-955F-16B8E3E6924A}" type="presParOf" srcId="{EBDD19B4-0E5D-4C9C-95B2-D10470F21183}" destId="{1A469C34-CEC0-4B21-90B1-069E06181943}" srcOrd="0" destOrd="0" presId="urn:microsoft.com/office/officeart/2008/layout/PictureStrips"/>
    <dgm:cxn modelId="{456C40E2-0AE1-4E57-9CD1-1AAF796E7D38}" type="presParOf" srcId="{EBDD19B4-0E5D-4C9C-95B2-D10470F21183}" destId="{80FC654C-B8B6-4211-8932-54004BDE24BE}" srcOrd="1" destOrd="0" presId="urn:microsoft.com/office/officeart/2008/layout/PictureStrips"/>
    <dgm:cxn modelId="{F3CF108E-2AE0-4F4C-89A9-B069FA726B32}" type="presParOf" srcId="{2D103219-B94A-45FC-8744-DAFD1D6EFB51}" destId="{5BB1AF1D-9D89-4A49-AF60-82953E10E860}" srcOrd="1" destOrd="0" presId="urn:microsoft.com/office/officeart/2008/layout/PictureStrips"/>
    <dgm:cxn modelId="{195ED620-BEA7-4553-B5D9-CBF8ABD08C5B}" type="presParOf" srcId="{2D103219-B94A-45FC-8744-DAFD1D6EFB51}" destId="{1DAD0E37-F62C-463F-9E74-17E55C7C538F}" srcOrd="2" destOrd="0" presId="urn:microsoft.com/office/officeart/2008/layout/PictureStrips"/>
    <dgm:cxn modelId="{B3716205-B138-490F-B57F-0004DBE36D3D}" type="presParOf" srcId="{1DAD0E37-F62C-463F-9E74-17E55C7C538F}" destId="{DD21501E-24D8-4031-A4BF-108D555D2059}" srcOrd="0" destOrd="0" presId="urn:microsoft.com/office/officeart/2008/layout/PictureStrips"/>
    <dgm:cxn modelId="{C8CD63A8-02C0-440E-9099-C3F76EB0128D}" type="presParOf" srcId="{1DAD0E37-F62C-463F-9E74-17E55C7C538F}" destId="{F7CB4E7F-6EB4-439E-8747-B54193E27FE6}" srcOrd="1" destOrd="0" presId="urn:microsoft.com/office/officeart/2008/layout/PictureStrips"/>
    <dgm:cxn modelId="{91F8C491-72F6-48AD-A1B6-CD8A6AB35B9B}" type="presParOf" srcId="{2D103219-B94A-45FC-8744-DAFD1D6EFB51}" destId="{4E4604D0-0053-49DB-9264-D9386359DA8C}" srcOrd="3" destOrd="0" presId="urn:microsoft.com/office/officeart/2008/layout/PictureStrips"/>
    <dgm:cxn modelId="{6461E7D9-9703-4669-82F9-5B58DAD73241}" type="presParOf" srcId="{2D103219-B94A-45FC-8744-DAFD1D6EFB51}" destId="{D929805C-2992-44A4-B0A4-6BE62C8CB9AC}" srcOrd="4" destOrd="0" presId="urn:microsoft.com/office/officeart/2008/layout/PictureStrips"/>
    <dgm:cxn modelId="{8D671FB6-FD30-4C34-8238-BB733F1A25F7}" type="presParOf" srcId="{D929805C-2992-44A4-B0A4-6BE62C8CB9AC}" destId="{9E80E7A4-90A6-4C85-A343-47B0A7D36770}" srcOrd="0" destOrd="0" presId="urn:microsoft.com/office/officeart/2008/layout/PictureStrips"/>
    <dgm:cxn modelId="{954E93E7-B792-4959-94D2-1B5CC167BE93}" type="presParOf" srcId="{D929805C-2992-44A4-B0A4-6BE62C8CB9AC}" destId="{9FCB32D6-FCE8-4980-8A0F-BE683E732BCC}" srcOrd="1" destOrd="0" presId="urn:microsoft.com/office/officeart/2008/layout/PictureStrips"/>
    <dgm:cxn modelId="{7EC3AA0E-1BE2-4DE6-85D5-EEA2A6A1F24D}" type="presParOf" srcId="{2D103219-B94A-45FC-8744-DAFD1D6EFB51}" destId="{8E6C4EE7-A844-4ADF-9BB3-14DE5A8A8FE2}" srcOrd="5" destOrd="0" presId="urn:microsoft.com/office/officeart/2008/layout/PictureStrips"/>
    <dgm:cxn modelId="{A4C81A15-816F-4739-8E3F-45B54E843F8E}" type="presParOf" srcId="{2D103219-B94A-45FC-8744-DAFD1D6EFB51}" destId="{D20557FE-13FC-454F-8A99-894B9E3D72F3}" srcOrd="6" destOrd="0" presId="urn:microsoft.com/office/officeart/2008/layout/PictureStrips"/>
    <dgm:cxn modelId="{C4A6712D-9DC0-4C03-9535-34A242B5D95B}" type="presParOf" srcId="{D20557FE-13FC-454F-8A99-894B9E3D72F3}" destId="{5C842B20-7EEE-4D76-A092-002ADDDDBA97}" srcOrd="0" destOrd="0" presId="urn:microsoft.com/office/officeart/2008/layout/PictureStrips"/>
    <dgm:cxn modelId="{09CB2300-CBF0-4DD6-A89D-3C6564A3FE4F}" type="presParOf" srcId="{D20557FE-13FC-454F-8A99-894B9E3D72F3}" destId="{9E847D9D-611F-4E19-B13F-1A5DBEC06379}" srcOrd="1" destOrd="0" presId="urn:microsoft.com/office/officeart/2008/layout/PictureStrips"/>
    <dgm:cxn modelId="{DA658D97-CFBF-41E4-9DFE-72194C58F9A6}" type="presParOf" srcId="{2D103219-B94A-45FC-8744-DAFD1D6EFB51}" destId="{1DB5E13D-D578-4948-8B5C-431AE61FCF71}" srcOrd="7" destOrd="0" presId="urn:microsoft.com/office/officeart/2008/layout/PictureStrips"/>
    <dgm:cxn modelId="{9AB8A0A3-A8DE-4E81-AC87-32A8653F4D00}" type="presParOf" srcId="{2D103219-B94A-45FC-8744-DAFD1D6EFB51}" destId="{D3E87B54-7D84-41C8-AEFB-905C841102C1}" srcOrd="8" destOrd="0" presId="urn:microsoft.com/office/officeart/2008/layout/PictureStrips"/>
    <dgm:cxn modelId="{FA5EF741-F8A6-4290-8408-8DE247B3EE7E}" type="presParOf" srcId="{D3E87B54-7D84-41C8-AEFB-905C841102C1}" destId="{3956C36C-CF80-4463-9F91-13AC90C68301}" srcOrd="0" destOrd="0" presId="urn:microsoft.com/office/officeart/2008/layout/PictureStrips"/>
    <dgm:cxn modelId="{6A74D19D-A0BF-488B-85FE-E5A019D78F8A}" type="presParOf" srcId="{D3E87B54-7D84-41C8-AEFB-905C841102C1}" destId="{B573B71E-A502-4D1A-A119-45EECAE5A1A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E51A8E-3DC1-4122-A3EC-EA0CF30B17BD}" type="doc">
      <dgm:prSet loTypeId="urn:microsoft.com/office/officeart/2008/layout/PictureAccent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E8F138-527C-4917-8CB1-65689F5DAC08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School Bus Electrification - $1 million   - OCTOBER 2021 </a:t>
          </a:r>
        </a:p>
      </dgm:t>
    </dgm:pt>
    <dgm:pt modelId="{9AD30AE5-30EA-4346-AE8C-4525CF1A492E}" type="parTrans" cxnId="{779D36EE-10DB-47B2-8DBF-B4045C438D08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3219BE5A-6089-4FBE-A748-530159138F88}" type="sibTrans" cxnId="{779D36EE-10DB-47B2-8DBF-B4045C438D08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30AB68F0-0F4B-4160-AEE9-1C841D92F171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Agriculture Electrification - $600k     - OCTOBER 2021  </a:t>
          </a:r>
        </a:p>
      </dgm:t>
    </dgm:pt>
    <dgm:pt modelId="{514F2DFC-87A2-4FAD-A1C6-229664852A66}" type="parTrans" cxnId="{B28AE7E0-3ADA-4482-8987-5F2AFE73600F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07C4EDB1-2066-4492-815B-EE26F9C1AF28}" type="sibTrans" cxnId="{B28AE7E0-3ADA-4482-8987-5F2AFE73600F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708E131B-1974-4F72-8114-5263B578223C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Residential Electrification - $1.6 million</a:t>
          </a:r>
        </a:p>
      </dgm:t>
    </dgm:pt>
    <dgm:pt modelId="{9CF964B9-8136-4C90-B5BC-F12849444776}" type="parTrans" cxnId="{67DA6E69-4B9C-407C-8FA5-88912DF65D41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0D9B4EAA-CC16-4B40-891F-14214C588519}" type="sibTrans" cxnId="{67DA6E69-4B9C-407C-8FA5-88912DF65D41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4BC2CE0B-79C1-4E65-8B20-EC3F2189C4FB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Battery Energy Storage Pilot - $350k</a:t>
          </a:r>
        </a:p>
      </dgm:t>
    </dgm:pt>
    <dgm:pt modelId="{67FCF360-3506-4557-8A6F-ADAE92F3EE2C}" type="parTrans" cxnId="{B4CDDE94-B228-427D-9A1D-16C1650940A1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9461E4E8-516F-4C45-A01D-163368686E8A}" type="sibTrans" cxnId="{B4CDDE94-B228-427D-9A1D-16C1650940A1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E592EB3D-7F66-419F-8214-2EA3F642001A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Reach Code - $60k</a:t>
          </a:r>
        </a:p>
      </dgm:t>
    </dgm:pt>
    <dgm:pt modelId="{9BDF06D3-5A60-487E-B410-2FB80A2FF11C}" type="parTrans" cxnId="{5E9EA79C-DB78-442E-BB82-BB567DBC1D4C}">
      <dgm:prSet/>
      <dgm:spPr/>
      <dgm:t>
        <a:bodyPr/>
        <a:lstStyle/>
        <a:p>
          <a:endParaRPr lang="en-US"/>
        </a:p>
      </dgm:t>
    </dgm:pt>
    <dgm:pt modelId="{E20E7FDF-001F-4021-9F8C-50C1EA094687}" type="sibTrans" cxnId="{5E9EA79C-DB78-442E-BB82-BB567DBC1D4C}">
      <dgm:prSet/>
      <dgm:spPr/>
      <dgm:t>
        <a:bodyPr/>
        <a:lstStyle/>
        <a:p>
          <a:endParaRPr lang="en-US"/>
        </a:p>
      </dgm:t>
    </dgm:pt>
    <dgm:pt modelId="{3FB0C898-C966-4552-86B6-6B0AC358352F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New Construction Electrification - $1.5 million – OCYOBER 2021</a:t>
          </a:r>
        </a:p>
      </dgm:t>
    </dgm:pt>
    <dgm:pt modelId="{B34BCDE4-DA79-4CF0-8C96-DE08870383EE}" type="parTrans" cxnId="{250DF4FA-BBA1-41E7-A215-5DB240C6425E}">
      <dgm:prSet/>
      <dgm:spPr/>
      <dgm:t>
        <a:bodyPr/>
        <a:lstStyle/>
        <a:p>
          <a:endParaRPr lang="en-US"/>
        </a:p>
      </dgm:t>
    </dgm:pt>
    <dgm:pt modelId="{1B169D8F-0B20-4415-9BDD-65840248E2FD}" type="sibTrans" cxnId="{250DF4FA-BBA1-41E7-A215-5DB240C6425E}">
      <dgm:prSet/>
      <dgm:spPr/>
      <dgm:t>
        <a:bodyPr/>
        <a:lstStyle/>
        <a:p>
          <a:endParaRPr lang="en-US"/>
        </a:p>
      </dgm:t>
    </dgm:pt>
    <dgm:pt modelId="{F92E5EB0-660F-48B1-A193-D444369838B1}">
      <dgm:prSet phldrT="[Text]" custT="1"/>
      <dgm:spPr/>
      <dgm:t>
        <a:bodyPr/>
        <a:lstStyle/>
        <a:p>
          <a:pPr algn="l"/>
          <a:r>
            <a:rPr lang="en-US" sz="1200" b="0" dirty="0"/>
            <a:t>Energy Education, Workforce Development and Innovation Grants - $1 million</a:t>
          </a:r>
          <a:endParaRPr lang="en-US" sz="1200" dirty="0">
            <a:latin typeface="Avenir LT Std 65 Medium" panose="020B0603020203020204" pitchFamily="34" charset="0"/>
          </a:endParaRPr>
        </a:p>
      </dgm:t>
    </dgm:pt>
    <dgm:pt modelId="{C84123DA-CCC4-4774-A6BF-3E6674334B16}" type="parTrans" cxnId="{389122A0-D421-4A81-A481-BB6BD8F9AE49}">
      <dgm:prSet/>
      <dgm:spPr/>
      <dgm:t>
        <a:bodyPr/>
        <a:lstStyle/>
        <a:p>
          <a:endParaRPr lang="en-US"/>
        </a:p>
      </dgm:t>
    </dgm:pt>
    <dgm:pt modelId="{1ED5CC98-1EBD-4DD5-AC00-A5137B9A1D41}" type="sibTrans" cxnId="{389122A0-D421-4A81-A481-BB6BD8F9AE49}">
      <dgm:prSet/>
      <dgm:spPr/>
      <dgm:t>
        <a:bodyPr/>
        <a:lstStyle/>
        <a:p>
          <a:endParaRPr lang="en-US"/>
        </a:p>
      </dgm:t>
    </dgm:pt>
    <dgm:pt modelId="{9393481E-6503-4FC8-BEBB-1EF0F67A33A5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Summer Readiness - $400k</a:t>
          </a:r>
        </a:p>
      </dgm:t>
    </dgm:pt>
    <dgm:pt modelId="{8D56CE4C-7B8D-4AC4-A375-832B5331CF44}" type="parTrans" cxnId="{36DDF27E-DEBE-4CBE-B987-F276DD6B78A7}">
      <dgm:prSet/>
      <dgm:spPr/>
      <dgm:t>
        <a:bodyPr/>
        <a:lstStyle/>
        <a:p>
          <a:endParaRPr lang="en-US"/>
        </a:p>
      </dgm:t>
    </dgm:pt>
    <dgm:pt modelId="{3B15CA53-7BF4-43AB-A56B-5DC026C7C467}" type="sibTrans" cxnId="{36DDF27E-DEBE-4CBE-B987-F276DD6B78A7}">
      <dgm:prSet/>
      <dgm:spPr/>
      <dgm:t>
        <a:bodyPr/>
        <a:lstStyle/>
        <a:p>
          <a:endParaRPr lang="en-US"/>
        </a:p>
      </dgm:t>
    </dgm:pt>
    <dgm:pt modelId="{B7745404-C441-47C9-B8B5-1CEDDE53AE77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Greenhouse Gas Inventory - $64k</a:t>
          </a:r>
        </a:p>
      </dgm:t>
    </dgm:pt>
    <dgm:pt modelId="{A6A19C0B-C972-4E36-8DF8-65C54D71A224}" type="parTrans" cxnId="{63025707-7645-4934-A568-AD5D109178B3}">
      <dgm:prSet/>
      <dgm:spPr/>
      <dgm:t>
        <a:bodyPr/>
        <a:lstStyle/>
        <a:p>
          <a:endParaRPr lang="en-US"/>
        </a:p>
      </dgm:t>
    </dgm:pt>
    <dgm:pt modelId="{9988397F-FFDB-4A36-9310-57F31ECCF9BA}" type="sibTrans" cxnId="{63025707-7645-4934-A568-AD5D109178B3}">
      <dgm:prSet/>
      <dgm:spPr/>
      <dgm:t>
        <a:bodyPr/>
        <a:lstStyle/>
        <a:p>
          <a:endParaRPr lang="en-US"/>
        </a:p>
      </dgm:t>
    </dgm:pt>
    <dgm:pt modelId="{FF528031-1762-48BE-A6A3-A0BCBB660513}">
      <dgm:prSet phldrT="[Text]" custT="1"/>
      <dgm:spPr/>
      <dgm:t>
        <a:bodyPr/>
        <a:lstStyle/>
        <a:p>
          <a:pPr algn="l"/>
          <a:r>
            <a:rPr lang="en-US" sz="1200" dirty="0">
              <a:latin typeface="Avenir LT Std 65 Medium" panose="020B0603020203020204" pitchFamily="34" charset="0"/>
            </a:rPr>
            <a:t>Electrify Your Ride - $2.8 million – NOVEMBER  2021</a:t>
          </a:r>
        </a:p>
      </dgm:t>
    </dgm:pt>
    <dgm:pt modelId="{F1B887C5-D633-4686-ABFC-2FAC5ED1142D}" type="sibTrans" cxnId="{49702943-155E-437D-9447-6ACC7E432DEA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D4C90B21-FB1E-4C9B-AB81-CE2B2EEE2D7E}" type="parTrans" cxnId="{49702943-155E-437D-9447-6ACC7E432DEA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24FCB968-5D99-4336-9E18-9F3560B23095}">
      <dgm:prSet phldrT="[Text]" custT="1"/>
      <dgm:spPr>
        <a:solidFill>
          <a:srgbClr val="2FA38D"/>
        </a:solidFill>
      </dgm:spPr>
      <dgm:t>
        <a:bodyPr/>
        <a:lstStyle/>
        <a:p>
          <a:pPr algn="ctr"/>
          <a:r>
            <a:rPr lang="en-US" sz="1800" b="1" dirty="0">
              <a:latin typeface="Avenir Next LT Pro" panose="020B0504020202020204" pitchFamily="34" charset="0"/>
            </a:rPr>
            <a:t>FY 21/22 Energy Programs</a:t>
          </a:r>
        </a:p>
      </dgm:t>
    </dgm:pt>
    <dgm:pt modelId="{D2739E38-6718-4752-8EA5-ABC2FDF0545C}" type="sibTrans" cxnId="{5F7047A8-D30E-4DCE-9335-B9010FE94D9B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B336F947-8AC9-4638-A0D8-FB9C6A412254}" type="parTrans" cxnId="{5F7047A8-D30E-4DCE-9335-B9010FE94D9B}">
      <dgm:prSet/>
      <dgm:spPr/>
      <dgm:t>
        <a:bodyPr/>
        <a:lstStyle/>
        <a:p>
          <a:pPr algn="l"/>
          <a:endParaRPr lang="en-US">
            <a:latin typeface="Avenir Next LT Pro" panose="020B0504020202020204" pitchFamily="34" charset="0"/>
          </a:endParaRPr>
        </a:p>
      </dgm:t>
    </dgm:pt>
    <dgm:pt modelId="{729636EE-6C17-42D8-A56D-7CACA48C1306}" type="pres">
      <dgm:prSet presAssocID="{A5E51A8E-3DC1-4122-A3EC-EA0CF30B17B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3E0A499-C211-4E91-9E62-40C5A941ADA5}" type="pres">
      <dgm:prSet presAssocID="{24FCB968-5D99-4336-9E18-9F3560B23095}" presName="root" presStyleCnt="0">
        <dgm:presLayoutVars>
          <dgm:chMax/>
          <dgm:chPref val="4"/>
        </dgm:presLayoutVars>
      </dgm:prSet>
      <dgm:spPr/>
    </dgm:pt>
    <dgm:pt modelId="{32D5DC81-3917-4DEE-A1B5-F1CD2B9458A5}" type="pres">
      <dgm:prSet presAssocID="{24FCB968-5D99-4336-9E18-9F3560B23095}" presName="rootComposite" presStyleCnt="0">
        <dgm:presLayoutVars/>
      </dgm:prSet>
      <dgm:spPr/>
    </dgm:pt>
    <dgm:pt modelId="{C2AE2DFF-BE7E-492E-9447-DD87A957F7CE}" type="pres">
      <dgm:prSet presAssocID="{24FCB968-5D99-4336-9E18-9F3560B23095}" presName="rootText" presStyleLbl="node0" presStyleIdx="0" presStyleCnt="1" custScaleX="143046" custScaleY="71623" custLinFactNeighborX="-6165" custLinFactNeighborY="-24396">
        <dgm:presLayoutVars>
          <dgm:chMax/>
          <dgm:chPref val="4"/>
        </dgm:presLayoutVars>
      </dgm:prSet>
      <dgm:spPr/>
    </dgm:pt>
    <dgm:pt modelId="{B7056F60-B1E0-4B2F-A419-1B2037BAEBE9}" type="pres">
      <dgm:prSet presAssocID="{24FCB968-5D99-4336-9E18-9F3560B23095}" presName="childShape" presStyleCnt="0">
        <dgm:presLayoutVars>
          <dgm:chMax val="0"/>
          <dgm:chPref val="0"/>
        </dgm:presLayoutVars>
      </dgm:prSet>
      <dgm:spPr/>
    </dgm:pt>
    <dgm:pt modelId="{DC3CE255-DBB8-49D3-B3DF-E042CDC80964}" type="pres">
      <dgm:prSet presAssocID="{FF528031-1762-48BE-A6A3-A0BCBB660513}" presName="childComposite" presStyleCnt="0">
        <dgm:presLayoutVars>
          <dgm:chMax val="0"/>
          <dgm:chPref val="0"/>
        </dgm:presLayoutVars>
      </dgm:prSet>
      <dgm:spPr/>
    </dgm:pt>
    <dgm:pt modelId="{8A775533-7F9F-4494-BE90-812922696F13}" type="pres">
      <dgm:prSet presAssocID="{FF528031-1762-48BE-A6A3-A0BCBB660513}" presName="Image" presStyleLbl="node1" presStyleIdx="0" presStyleCnt="10" custLinFactNeighborX="-85734" custLinFactNeighborY="-1135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3BE51CD-3053-4E16-93AD-157819514C95}" type="pres">
      <dgm:prSet presAssocID="{FF528031-1762-48BE-A6A3-A0BCBB660513}" presName="childText" presStyleLbl="lnNode1" presStyleIdx="0" presStyleCnt="10" custScaleX="140389" custScaleY="80917" custLinFactNeighborX="6605" custLinFactNeighborY="-14260">
        <dgm:presLayoutVars>
          <dgm:chMax val="0"/>
          <dgm:chPref val="0"/>
          <dgm:bulletEnabled val="1"/>
        </dgm:presLayoutVars>
      </dgm:prSet>
      <dgm:spPr/>
    </dgm:pt>
    <dgm:pt modelId="{F6DE64CC-A3F6-4FC7-9DF0-80C0E927D6E6}" type="pres">
      <dgm:prSet presAssocID="{7EE8F138-527C-4917-8CB1-65689F5DAC08}" presName="childComposite" presStyleCnt="0">
        <dgm:presLayoutVars>
          <dgm:chMax val="0"/>
          <dgm:chPref val="0"/>
        </dgm:presLayoutVars>
      </dgm:prSet>
      <dgm:spPr/>
    </dgm:pt>
    <dgm:pt modelId="{A452BA2F-E942-459C-91F2-895AA68DB3E5}" type="pres">
      <dgm:prSet presAssocID="{7EE8F138-527C-4917-8CB1-65689F5DAC08}" presName="Image" presStyleLbl="node1" presStyleIdx="1" presStyleCnt="10" custLinFactNeighborX="-97311" custLinFactNeighborY="-22647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 with solid fill"/>
        </a:ext>
      </dgm:extLst>
    </dgm:pt>
    <dgm:pt modelId="{F558A4BD-59AA-4364-B005-6822EDF93346}" type="pres">
      <dgm:prSet presAssocID="{7EE8F138-527C-4917-8CB1-65689F5DAC08}" presName="childText" presStyleLbl="lnNode1" presStyleIdx="1" presStyleCnt="10" custScaleX="139236" custScaleY="86404" custLinFactNeighborX="5486" custLinFactNeighborY="-28095">
        <dgm:presLayoutVars>
          <dgm:chMax val="0"/>
          <dgm:chPref val="0"/>
          <dgm:bulletEnabled val="1"/>
        </dgm:presLayoutVars>
      </dgm:prSet>
      <dgm:spPr/>
    </dgm:pt>
    <dgm:pt modelId="{11F6CD90-70DF-48A0-B43B-5F8668E4E0EF}" type="pres">
      <dgm:prSet presAssocID="{30AB68F0-0F4B-4160-AEE9-1C841D92F171}" presName="childComposite" presStyleCnt="0">
        <dgm:presLayoutVars>
          <dgm:chMax val="0"/>
          <dgm:chPref val="0"/>
        </dgm:presLayoutVars>
      </dgm:prSet>
      <dgm:spPr/>
    </dgm:pt>
    <dgm:pt modelId="{E886B9F0-5451-41E6-9DC2-378E1D0C74F1}" type="pres">
      <dgm:prSet presAssocID="{30AB68F0-0F4B-4160-AEE9-1C841D92F171}" presName="Image" presStyleLbl="node1" presStyleIdx="2" presStyleCnt="10" custLinFactNeighborX="-97311" custLinFactNeighborY="-1987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hand with plant with solid fill"/>
        </a:ext>
      </dgm:extLst>
    </dgm:pt>
    <dgm:pt modelId="{913283E6-5B39-43E4-984A-1DD3663E67A5}" type="pres">
      <dgm:prSet presAssocID="{30AB68F0-0F4B-4160-AEE9-1C841D92F171}" presName="childText" presStyleLbl="lnNode1" presStyleIdx="2" presStyleCnt="10" custScaleX="138167" custScaleY="82535" custLinFactNeighborX="4844" custLinFactNeighborY="-26270">
        <dgm:presLayoutVars>
          <dgm:chMax val="0"/>
          <dgm:chPref val="0"/>
          <dgm:bulletEnabled val="1"/>
        </dgm:presLayoutVars>
      </dgm:prSet>
      <dgm:spPr/>
    </dgm:pt>
    <dgm:pt modelId="{BE348A46-ACF6-4CED-B6E9-5F7BA240F3C3}" type="pres">
      <dgm:prSet presAssocID="{708E131B-1974-4F72-8114-5263B578223C}" presName="childComposite" presStyleCnt="0">
        <dgm:presLayoutVars>
          <dgm:chMax val="0"/>
          <dgm:chPref val="0"/>
        </dgm:presLayoutVars>
      </dgm:prSet>
      <dgm:spPr/>
    </dgm:pt>
    <dgm:pt modelId="{CE6BC550-8E35-438C-A631-053283D34A05}" type="pres">
      <dgm:prSet presAssocID="{708E131B-1974-4F72-8114-5263B578223C}" presName="Image" presStyleLbl="node1" presStyleIdx="3" presStyleCnt="10" custLinFactNeighborX="-97311" custLinFactNeighborY="-30194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 with solid fill"/>
        </a:ext>
      </dgm:extLst>
    </dgm:pt>
    <dgm:pt modelId="{020F3CA4-6EBC-4E02-BB61-CED1B8153FAB}" type="pres">
      <dgm:prSet presAssocID="{708E131B-1974-4F72-8114-5263B578223C}" presName="childText" presStyleLbl="lnNode1" presStyleIdx="3" presStyleCnt="10" custScaleX="137083" custScaleY="72968" custLinFactNeighborX="4204" custLinFactNeighborY="-26270">
        <dgm:presLayoutVars>
          <dgm:chMax val="0"/>
          <dgm:chPref val="0"/>
          <dgm:bulletEnabled val="1"/>
        </dgm:presLayoutVars>
      </dgm:prSet>
      <dgm:spPr/>
    </dgm:pt>
    <dgm:pt modelId="{F88C67BE-45C2-4D7C-A480-E5DEAAD87AF1}" type="pres">
      <dgm:prSet presAssocID="{3FB0C898-C966-4552-86B6-6B0AC358352F}" presName="childComposite" presStyleCnt="0">
        <dgm:presLayoutVars>
          <dgm:chMax val="0"/>
          <dgm:chPref val="0"/>
        </dgm:presLayoutVars>
      </dgm:prSet>
      <dgm:spPr/>
    </dgm:pt>
    <dgm:pt modelId="{19C50AF3-66DA-4208-85EB-19420DD18763}" type="pres">
      <dgm:prSet presAssocID="{3FB0C898-C966-4552-86B6-6B0AC358352F}" presName="Image" presStyleLbl="node1" presStyleIdx="4" presStyleCnt="10" custLinFactNeighborX="-85753" custLinFactNeighborY="-31204"/>
      <dgm:spPr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chitecture with solid fill"/>
        </a:ext>
      </dgm:extLst>
    </dgm:pt>
    <dgm:pt modelId="{21EE774D-1B7C-49F2-BC2B-03251DBDAC62}" type="pres">
      <dgm:prSet presAssocID="{3FB0C898-C966-4552-86B6-6B0AC358352F}" presName="childText" presStyleLbl="lnNode1" presStyleIdx="4" presStyleCnt="10" custScaleX="138008" custScaleY="81385" custLinFactNeighborX="4782" custLinFactNeighborY="-24869">
        <dgm:presLayoutVars>
          <dgm:chMax val="0"/>
          <dgm:chPref val="0"/>
          <dgm:bulletEnabled val="1"/>
        </dgm:presLayoutVars>
      </dgm:prSet>
      <dgm:spPr/>
    </dgm:pt>
    <dgm:pt modelId="{192C76C9-E53A-4964-83D2-69D8718B55E5}" type="pres">
      <dgm:prSet presAssocID="{E592EB3D-7F66-419F-8214-2EA3F642001A}" presName="childComposite" presStyleCnt="0">
        <dgm:presLayoutVars>
          <dgm:chMax val="0"/>
          <dgm:chPref val="0"/>
        </dgm:presLayoutVars>
      </dgm:prSet>
      <dgm:spPr/>
    </dgm:pt>
    <dgm:pt modelId="{E71256E0-99D3-4EE5-A6D0-E6915F4F62D7}" type="pres">
      <dgm:prSet presAssocID="{E592EB3D-7F66-419F-8214-2EA3F642001A}" presName="Image" presStyleLbl="node1" presStyleIdx="5" presStyleCnt="10" custLinFactNeighborX="-94493" custLinFactNeighborY="-30152"/>
      <dgm:spPr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838B3223-875D-42C3-A468-DEFF60585F26}" type="pres">
      <dgm:prSet presAssocID="{E592EB3D-7F66-419F-8214-2EA3F642001A}" presName="childText" presStyleLbl="lnNode1" presStyleIdx="5" presStyleCnt="10" custScaleX="137083" custScaleY="92419" custLinFactNeighborX="4204" custLinFactNeighborY="-26411">
        <dgm:presLayoutVars>
          <dgm:chMax val="0"/>
          <dgm:chPref val="0"/>
          <dgm:bulletEnabled val="1"/>
        </dgm:presLayoutVars>
      </dgm:prSet>
      <dgm:spPr/>
    </dgm:pt>
    <dgm:pt modelId="{A47DB9B4-89E4-41F0-826B-4C2BD714261B}" type="pres">
      <dgm:prSet presAssocID="{4BC2CE0B-79C1-4E65-8B20-EC3F2189C4FB}" presName="childComposite" presStyleCnt="0">
        <dgm:presLayoutVars>
          <dgm:chMax val="0"/>
          <dgm:chPref val="0"/>
        </dgm:presLayoutVars>
      </dgm:prSet>
      <dgm:spPr/>
    </dgm:pt>
    <dgm:pt modelId="{DF5856C1-656F-4B85-BA5C-6AD16C308D1F}" type="pres">
      <dgm:prSet presAssocID="{4BC2CE0B-79C1-4E65-8B20-EC3F2189C4FB}" presName="Image" presStyleLbl="node1" presStyleIdx="6" presStyleCnt="10" custLinFactNeighborX="-97311" custLinFactNeighborY="-29206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ery charging with solid fill"/>
        </a:ext>
      </dgm:extLst>
    </dgm:pt>
    <dgm:pt modelId="{60CA0C4E-A14C-4958-9DA6-690F81C4BDE5}" type="pres">
      <dgm:prSet presAssocID="{4BC2CE0B-79C1-4E65-8B20-EC3F2189C4FB}" presName="childText" presStyleLbl="lnNode1" presStyleIdx="6" presStyleCnt="10" custScaleX="137083" custScaleY="80884" custLinFactNeighborX="4204" custLinFactNeighborY="-26270">
        <dgm:presLayoutVars>
          <dgm:chMax val="0"/>
          <dgm:chPref val="0"/>
          <dgm:bulletEnabled val="1"/>
        </dgm:presLayoutVars>
      </dgm:prSet>
      <dgm:spPr/>
    </dgm:pt>
    <dgm:pt modelId="{03C67547-78E8-48DD-8EB0-93628D85BB01}" type="pres">
      <dgm:prSet presAssocID="{9393481E-6503-4FC8-BEBB-1EF0F67A33A5}" presName="childComposite" presStyleCnt="0">
        <dgm:presLayoutVars>
          <dgm:chMax val="0"/>
          <dgm:chPref val="0"/>
        </dgm:presLayoutVars>
      </dgm:prSet>
      <dgm:spPr/>
    </dgm:pt>
    <dgm:pt modelId="{03F7EECC-2790-40E1-B845-BD76F81ECA7F}" type="pres">
      <dgm:prSet presAssocID="{9393481E-6503-4FC8-BEBB-1EF0F67A33A5}" presName="Image" presStyleLbl="node1" presStyleIdx="7" presStyleCnt="10" custScaleX="83492" custScaleY="83492" custLinFactNeighborX="-94385" custLinFactNeighborY="-28196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 with solid fill"/>
        </a:ext>
      </dgm:extLst>
    </dgm:pt>
    <dgm:pt modelId="{E9D71AA9-7369-4BC3-835C-328DEC3EB4CE}" type="pres">
      <dgm:prSet presAssocID="{9393481E-6503-4FC8-BEBB-1EF0F67A33A5}" presName="childText" presStyleLbl="lnNode1" presStyleIdx="7" presStyleCnt="10" custScaleX="137944" custLinFactNeighborX="4890" custLinFactNeighborY="-31408">
        <dgm:presLayoutVars>
          <dgm:chMax val="0"/>
          <dgm:chPref val="0"/>
          <dgm:bulletEnabled val="1"/>
        </dgm:presLayoutVars>
      </dgm:prSet>
      <dgm:spPr/>
    </dgm:pt>
    <dgm:pt modelId="{B699A0E9-F252-4760-82C4-2C51CAF0369D}" type="pres">
      <dgm:prSet presAssocID="{F92E5EB0-660F-48B1-A193-D444369838B1}" presName="childComposite" presStyleCnt="0">
        <dgm:presLayoutVars>
          <dgm:chMax val="0"/>
          <dgm:chPref val="0"/>
        </dgm:presLayoutVars>
      </dgm:prSet>
      <dgm:spPr/>
    </dgm:pt>
    <dgm:pt modelId="{AAF8DF0B-5280-4050-8A67-D23C50AD619E}" type="pres">
      <dgm:prSet presAssocID="{F92E5EB0-660F-48B1-A193-D444369838B1}" presName="Image" presStyleLbl="node1" presStyleIdx="8" presStyleCnt="10" custLinFactX="-1082" custLinFactNeighborX="-100000" custLinFactNeighborY="-24188"/>
      <dgm:spPr>
        <a:blipFill>
          <a:blip xmlns:r="http://schemas.openxmlformats.org/officeDocument/2006/relationships"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B8896C37-ED20-4382-9D89-689686B30840}" type="pres">
      <dgm:prSet presAssocID="{F92E5EB0-660F-48B1-A193-D444369838B1}" presName="childText" presStyleLbl="lnNode1" presStyleIdx="8" presStyleCnt="10" custScaleX="138514" custScaleY="97176" custLinFactNeighborX="4981" custLinFactNeighborY="-26270">
        <dgm:presLayoutVars>
          <dgm:chMax val="0"/>
          <dgm:chPref val="0"/>
          <dgm:bulletEnabled val="1"/>
        </dgm:presLayoutVars>
      </dgm:prSet>
      <dgm:spPr/>
    </dgm:pt>
    <dgm:pt modelId="{1455DA7A-2C2A-41B4-8736-73D7FD221325}" type="pres">
      <dgm:prSet presAssocID="{B7745404-C441-47C9-B8B5-1CEDDE53AE77}" presName="childComposite" presStyleCnt="0">
        <dgm:presLayoutVars>
          <dgm:chMax val="0"/>
          <dgm:chPref val="0"/>
        </dgm:presLayoutVars>
      </dgm:prSet>
      <dgm:spPr/>
    </dgm:pt>
    <dgm:pt modelId="{BA555B9C-F958-4391-AE8B-5B7A57915355}" type="pres">
      <dgm:prSet presAssocID="{B7745404-C441-47C9-B8B5-1CEDDE53AE77}" presName="Image" presStyleLbl="node1" presStyleIdx="9" presStyleCnt="10" custLinFactNeighborX="-95652" custLinFactNeighborY="-17599"/>
      <dgm:spPr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newable Energy with solid fill"/>
        </a:ext>
      </dgm:extLst>
    </dgm:pt>
    <dgm:pt modelId="{AE96008E-ECC3-45BE-8620-76E9C07B6EC9}" type="pres">
      <dgm:prSet presAssocID="{B7745404-C441-47C9-B8B5-1CEDDE53AE77}" presName="childText" presStyleLbl="lnNode1" presStyleIdx="9" presStyleCnt="10" custScaleX="138909" custLinFactNeighborX="4920" custLinFactNeighborY="-20377">
        <dgm:presLayoutVars>
          <dgm:chMax val="0"/>
          <dgm:chPref val="0"/>
          <dgm:bulletEnabled val="1"/>
        </dgm:presLayoutVars>
      </dgm:prSet>
      <dgm:spPr/>
    </dgm:pt>
  </dgm:ptLst>
  <dgm:cxnLst>
    <dgm:cxn modelId="{63025707-7645-4934-A568-AD5D109178B3}" srcId="{24FCB968-5D99-4336-9E18-9F3560B23095}" destId="{B7745404-C441-47C9-B8B5-1CEDDE53AE77}" srcOrd="9" destOrd="0" parTransId="{A6A19C0B-C972-4E36-8DF8-65C54D71A224}" sibTransId="{9988397F-FFDB-4A36-9310-57F31ECCF9BA}"/>
    <dgm:cxn modelId="{3A3BE012-1BFE-41A7-9E4C-10B34EC71264}" type="presOf" srcId="{7EE8F138-527C-4917-8CB1-65689F5DAC08}" destId="{F558A4BD-59AA-4364-B005-6822EDF93346}" srcOrd="0" destOrd="0" presId="urn:microsoft.com/office/officeart/2008/layout/PictureAccentList"/>
    <dgm:cxn modelId="{F487761B-BEE5-439E-B48F-CC43175EAED7}" type="presOf" srcId="{4BC2CE0B-79C1-4E65-8B20-EC3F2189C4FB}" destId="{60CA0C4E-A14C-4958-9DA6-690F81C4BDE5}" srcOrd="0" destOrd="0" presId="urn:microsoft.com/office/officeart/2008/layout/PictureAccentList"/>
    <dgm:cxn modelId="{8EDF4C28-D4EE-441E-BB3B-8C6FA3F579CF}" type="presOf" srcId="{B7745404-C441-47C9-B8B5-1CEDDE53AE77}" destId="{AE96008E-ECC3-45BE-8620-76E9C07B6EC9}" srcOrd="0" destOrd="0" presId="urn:microsoft.com/office/officeart/2008/layout/PictureAccentList"/>
    <dgm:cxn modelId="{4B749E31-DD75-4D8B-BECA-FA5E46AE9AB8}" type="presOf" srcId="{30AB68F0-0F4B-4160-AEE9-1C841D92F171}" destId="{913283E6-5B39-43E4-984A-1DD3663E67A5}" srcOrd="0" destOrd="0" presId="urn:microsoft.com/office/officeart/2008/layout/PictureAccentList"/>
    <dgm:cxn modelId="{0766005E-D430-4C8C-AC35-D0C6F1CC1AFC}" type="presOf" srcId="{708E131B-1974-4F72-8114-5263B578223C}" destId="{020F3CA4-6EBC-4E02-BB61-CED1B8153FAB}" srcOrd="0" destOrd="0" presId="urn:microsoft.com/office/officeart/2008/layout/PictureAccentList"/>
    <dgm:cxn modelId="{49702943-155E-437D-9447-6ACC7E432DEA}" srcId="{24FCB968-5D99-4336-9E18-9F3560B23095}" destId="{FF528031-1762-48BE-A6A3-A0BCBB660513}" srcOrd="0" destOrd="0" parTransId="{D4C90B21-FB1E-4C9B-AB81-CE2B2EEE2D7E}" sibTransId="{F1B887C5-D633-4686-ABFC-2FAC5ED1142D}"/>
    <dgm:cxn modelId="{67DA6E69-4B9C-407C-8FA5-88912DF65D41}" srcId="{24FCB968-5D99-4336-9E18-9F3560B23095}" destId="{708E131B-1974-4F72-8114-5263B578223C}" srcOrd="3" destOrd="0" parTransId="{9CF964B9-8136-4C90-B5BC-F12849444776}" sibTransId="{0D9B4EAA-CC16-4B40-891F-14214C588519}"/>
    <dgm:cxn modelId="{961EED4C-ECAE-48C8-8A50-E53631CBCFA3}" type="presOf" srcId="{3FB0C898-C966-4552-86B6-6B0AC358352F}" destId="{21EE774D-1B7C-49F2-BC2B-03251DBDAC62}" srcOrd="0" destOrd="0" presId="urn:microsoft.com/office/officeart/2008/layout/PictureAccentList"/>
    <dgm:cxn modelId="{DF268054-B129-4601-AB3F-ADDA84BEEB20}" type="presOf" srcId="{F92E5EB0-660F-48B1-A193-D444369838B1}" destId="{B8896C37-ED20-4382-9D89-689686B30840}" srcOrd="0" destOrd="0" presId="urn:microsoft.com/office/officeart/2008/layout/PictureAccentList"/>
    <dgm:cxn modelId="{36DDF27E-DEBE-4CBE-B987-F276DD6B78A7}" srcId="{24FCB968-5D99-4336-9E18-9F3560B23095}" destId="{9393481E-6503-4FC8-BEBB-1EF0F67A33A5}" srcOrd="7" destOrd="0" parTransId="{8D56CE4C-7B8D-4AC4-A375-832B5331CF44}" sibTransId="{3B15CA53-7BF4-43AB-A56B-5DC026C7C467}"/>
    <dgm:cxn modelId="{EEF97988-4EEE-4894-B15C-0F0BCC25B33A}" type="presOf" srcId="{9393481E-6503-4FC8-BEBB-1EF0F67A33A5}" destId="{E9D71AA9-7369-4BC3-835C-328DEC3EB4CE}" srcOrd="0" destOrd="0" presId="urn:microsoft.com/office/officeart/2008/layout/PictureAccentList"/>
    <dgm:cxn modelId="{B4CDDE94-B228-427D-9A1D-16C1650940A1}" srcId="{24FCB968-5D99-4336-9E18-9F3560B23095}" destId="{4BC2CE0B-79C1-4E65-8B20-EC3F2189C4FB}" srcOrd="6" destOrd="0" parTransId="{67FCF360-3506-4557-8A6F-ADAE92F3EE2C}" sibTransId="{9461E4E8-516F-4C45-A01D-163368686E8A}"/>
    <dgm:cxn modelId="{5ADB3197-579C-4746-B87B-6EF666A27500}" type="presOf" srcId="{FF528031-1762-48BE-A6A3-A0BCBB660513}" destId="{63BE51CD-3053-4E16-93AD-157819514C95}" srcOrd="0" destOrd="0" presId="urn:microsoft.com/office/officeart/2008/layout/PictureAccentList"/>
    <dgm:cxn modelId="{5E9EA79C-DB78-442E-BB82-BB567DBC1D4C}" srcId="{24FCB968-5D99-4336-9E18-9F3560B23095}" destId="{E592EB3D-7F66-419F-8214-2EA3F642001A}" srcOrd="5" destOrd="0" parTransId="{9BDF06D3-5A60-487E-B410-2FB80A2FF11C}" sibTransId="{E20E7FDF-001F-4021-9F8C-50C1EA094687}"/>
    <dgm:cxn modelId="{389122A0-D421-4A81-A481-BB6BD8F9AE49}" srcId="{24FCB968-5D99-4336-9E18-9F3560B23095}" destId="{F92E5EB0-660F-48B1-A193-D444369838B1}" srcOrd="8" destOrd="0" parTransId="{C84123DA-CCC4-4774-A6BF-3E6674334B16}" sibTransId="{1ED5CC98-1EBD-4DD5-AC00-A5137B9A1D41}"/>
    <dgm:cxn modelId="{5F7047A8-D30E-4DCE-9335-B9010FE94D9B}" srcId="{A5E51A8E-3DC1-4122-A3EC-EA0CF30B17BD}" destId="{24FCB968-5D99-4336-9E18-9F3560B23095}" srcOrd="0" destOrd="0" parTransId="{B336F947-8AC9-4638-A0D8-FB9C6A412254}" sibTransId="{D2739E38-6718-4752-8EA5-ABC2FDF0545C}"/>
    <dgm:cxn modelId="{EAF40BB4-4780-4E56-87F4-CC19294049D7}" type="presOf" srcId="{24FCB968-5D99-4336-9E18-9F3560B23095}" destId="{C2AE2DFF-BE7E-492E-9447-DD87A957F7CE}" srcOrd="0" destOrd="0" presId="urn:microsoft.com/office/officeart/2008/layout/PictureAccentList"/>
    <dgm:cxn modelId="{B28AE7E0-3ADA-4482-8987-5F2AFE73600F}" srcId="{24FCB968-5D99-4336-9E18-9F3560B23095}" destId="{30AB68F0-0F4B-4160-AEE9-1C841D92F171}" srcOrd="2" destOrd="0" parTransId="{514F2DFC-87A2-4FAD-A1C6-229664852A66}" sibTransId="{07C4EDB1-2066-4492-815B-EE26F9C1AF28}"/>
    <dgm:cxn modelId="{779D36EE-10DB-47B2-8DBF-B4045C438D08}" srcId="{24FCB968-5D99-4336-9E18-9F3560B23095}" destId="{7EE8F138-527C-4917-8CB1-65689F5DAC08}" srcOrd="1" destOrd="0" parTransId="{9AD30AE5-30EA-4346-AE8C-4525CF1A492E}" sibTransId="{3219BE5A-6089-4FBE-A748-530159138F88}"/>
    <dgm:cxn modelId="{D81816F4-8E2C-44BF-AE8E-FE39C86BC847}" type="presOf" srcId="{E592EB3D-7F66-419F-8214-2EA3F642001A}" destId="{838B3223-875D-42C3-A468-DEFF60585F26}" srcOrd="0" destOrd="0" presId="urn:microsoft.com/office/officeart/2008/layout/PictureAccentList"/>
    <dgm:cxn modelId="{9DEDDCF5-D4F0-46DF-A251-CF83204F5098}" type="presOf" srcId="{A5E51A8E-3DC1-4122-A3EC-EA0CF30B17BD}" destId="{729636EE-6C17-42D8-A56D-7CACA48C1306}" srcOrd="0" destOrd="0" presId="urn:microsoft.com/office/officeart/2008/layout/PictureAccentList"/>
    <dgm:cxn modelId="{250DF4FA-BBA1-41E7-A215-5DB240C6425E}" srcId="{24FCB968-5D99-4336-9E18-9F3560B23095}" destId="{3FB0C898-C966-4552-86B6-6B0AC358352F}" srcOrd="4" destOrd="0" parTransId="{B34BCDE4-DA79-4CF0-8C96-DE08870383EE}" sibTransId="{1B169D8F-0B20-4415-9BDD-65840248E2FD}"/>
    <dgm:cxn modelId="{DC5DAF9A-ECD7-4208-A84E-BC9B92918174}" type="presParOf" srcId="{729636EE-6C17-42D8-A56D-7CACA48C1306}" destId="{F3E0A499-C211-4E91-9E62-40C5A941ADA5}" srcOrd="0" destOrd="0" presId="urn:microsoft.com/office/officeart/2008/layout/PictureAccentList"/>
    <dgm:cxn modelId="{B257A3E9-B2B8-4C62-9934-43D76693191B}" type="presParOf" srcId="{F3E0A499-C211-4E91-9E62-40C5A941ADA5}" destId="{32D5DC81-3917-4DEE-A1B5-F1CD2B9458A5}" srcOrd="0" destOrd="0" presId="urn:microsoft.com/office/officeart/2008/layout/PictureAccentList"/>
    <dgm:cxn modelId="{F4543767-984F-4D6D-B7DC-CB27804DA61D}" type="presParOf" srcId="{32D5DC81-3917-4DEE-A1B5-F1CD2B9458A5}" destId="{C2AE2DFF-BE7E-492E-9447-DD87A957F7CE}" srcOrd="0" destOrd="0" presId="urn:microsoft.com/office/officeart/2008/layout/PictureAccentList"/>
    <dgm:cxn modelId="{66E479AD-BBF8-481C-AC9E-63D34679F03E}" type="presParOf" srcId="{F3E0A499-C211-4E91-9E62-40C5A941ADA5}" destId="{B7056F60-B1E0-4B2F-A419-1B2037BAEBE9}" srcOrd="1" destOrd="0" presId="urn:microsoft.com/office/officeart/2008/layout/PictureAccentList"/>
    <dgm:cxn modelId="{64D59D12-D556-46D2-8898-8085F356C921}" type="presParOf" srcId="{B7056F60-B1E0-4B2F-A419-1B2037BAEBE9}" destId="{DC3CE255-DBB8-49D3-B3DF-E042CDC80964}" srcOrd="0" destOrd="0" presId="urn:microsoft.com/office/officeart/2008/layout/PictureAccentList"/>
    <dgm:cxn modelId="{F8C26653-489B-4D5C-9D44-88B7C6E85799}" type="presParOf" srcId="{DC3CE255-DBB8-49D3-B3DF-E042CDC80964}" destId="{8A775533-7F9F-4494-BE90-812922696F13}" srcOrd="0" destOrd="0" presId="urn:microsoft.com/office/officeart/2008/layout/PictureAccentList"/>
    <dgm:cxn modelId="{227CE117-DDFF-4E61-8EB4-CED65F2EE576}" type="presParOf" srcId="{DC3CE255-DBB8-49D3-B3DF-E042CDC80964}" destId="{63BE51CD-3053-4E16-93AD-157819514C95}" srcOrd="1" destOrd="0" presId="urn:microsoft.com/office/officeart/2008/layout/PictureAccentList"/>
    <dgm:cxn modelId="{BF7B758C-E0FF-41A5-88CE-7908FEF9812F}" type="presParOf" srcId="{B7056F60-B1E0-4B2F-A419-1B2037BAEBE9}" destId="{F6DE64CC-A3F6-4FC7-9DF0-80C0E927D6E6}" srcOrd="1" destOrd="0" presId="urn:microsoft.com/office/officeart/2008/layout/PictureAccentList"/>
    <dgm:cxn modelId="{9B694308-56CA-40D2-9115-6A41EBB4AF0D}" type="presParOf" srcId="{F6DE64CC-A3F6-4FC7-9DF0-80C0E927D6E6}" destId="{A452BA2F-E942-459C-91F2-895AA68DB3E5}" srcOrd="0" destOrd="0" presId="urn:microsoft.com/office/officeart/2008/layout/PictureAccentList"/>
    <dgm:cxn modelId="{3BE470D8-C940-4612-9325-F654C6ED1CE3}" type="presParOf" srcId="{F6DE64CC-A3F6-4FC7-9DF0-80C0E927D6E6}" destId="{F558A4BD-59AA-4364-B005-6822EDF93346}" srcOrd="1" destOrd="0" presId="urn:microsoft.com/office/officeart/2008/layout/PictureAccentList"/>
    <dgm:cxn modelId="{6A4F2F43-078A-4796-8248-F037DEA0010B}" type="presParOf" srcId="{B7056F60-B1E0-4B2F-A419-1B2037BAEBE9}" destId="{11F6CD90-70DF-48A0-B43B-5F8668E4E0EF}" srcOrd="2" destOrd="0" presId="urn:microsoft.com/office/officeart/2008/layout/PictureAccentList"/>
    <dgm:cxn modelId="{9F231B9C-0534-4A41-B529-8A1CC388A5DC}" type="presParOf" srcId="{11F6CD90-70DF-48A0-B43B-5F8668E4E0EF}" destId="{E886B9F0-5451-41E6-9DC2-378E1D0C74F1}" srcOrd="0" destOrd="0" presId="urn:microsoft.com/office/officeart/2008/layout/PictureAccentList"/>
    <dgm:cxn modelId="{BCC6AA11-BB2A-4ED1-962A-DC7BB604D5E6}" type="presParOf" srcId="{11F6CD90-70DF-48A0-B43B-5F8668E4E0EF}" destId="{913283E6-5B39-43E4-984A-1DD3663E67A5}" srcOrd="1" destOrd="0" presId="urn:microsoft.com/office/officeart/2008/layout/PictureAccentList"/>
    <dgm:cxn modelId="{B8C770FB-DA54-480F-980A-C03A1DCF8294}" type="presParOf" srcId="{B7056F60-B1E0-4B2F-A419-1B2037BAEBE9}" destId="{BE348A46-ACF6-4CED-B6E9-5F7BA240F3C3}" srcOrd="3" destOrd="0" presId="urn:microsoft.com/office/officeart/2008/layout/PictureAccentList"/>
    <dgm:cxn modelId="{0C3FC667-D147-4C0A-AFBC-B88D4EDD4B3B}" type="presParOf" srcId="{BE348A46-ACF6-4CED-B6E9-5F7BA240F3C3}" destId="{CE6BC550-8E35-438C-A631-053283D34A05}" srcOrd="0" destOrd="0" presId="urn:microsoft.com/office/officeart/2008/layout/PictureAccentList"/>
    <dgm:cxn modelId="{9A71A953-8D77-44F5-95BA-99AAF100CEC9}" type="presParOf" srcId="{BE348A46-ACF6-4CED-B6E9-5F7BA240F3C3}" destId="{020F3CA4-6EBC-4E02-BB61-CED1B8153FAB}" srcOrd="1" destOrd="0" presId="urn:microsoft.com/office/officeart/2008/layout/PictureAccentList"/>
    <dgm:cxn modelId="{BB0B032C-C82B-4CD8-8329-CF6488C7209C}" type="presParOf" srcId="{B7056F60-B1E0-4B2F-A419-1B2037BAEBE9}" destId="{F88C67BE-45C2-4D7C-A480-E5DEAAD87AF1}" srcOrd="4" destOrd="0" presId="urn:microsoft.com/office/officeart/2008/layout/PictureAccentList"/>
    <dgm:cxn modelId="{626625AB-5D46-45B6-A365-EEB7F68CEA34}" type="presParOf" srcId="{F88C67BE-45C2-4D7C-A480-E5DEAAD87AF1}" destId="{19C50AF3-66DA-4208-85EB-19420DD18763}" srcOrd="0" destOrd="0" presId="urn:microsoft.com/office/officeart/2008/layout/PictureAccentList"/>
    <dgm:cxn modelId="{6C7CF7E5-F4C7-406E-9527-6E56590F1DD8}" type="presParOf" srcId="{F88C67BE-45C2-4D7C-A480-E5DEAAD87AF1}" destId="{21EE774D-1B7C-49F2-BC2B-03251DBDAC62}" srcOrd="1" destOrd="0" presId="urn:microsoft.com/office/officeart/2008/layout/PictureAccentList"/>
    <dgm:cxn modelId="{9FC78300-D0F6-454B-AAA6-7A044090D3CC}" type="presParOf" srcId="{B7056F60-B1E0-4B2F-A419-1B2037BAEBE9}" destId="{192C76C9-E53A-4964-83D2-69D8718B55E5}" srcOrd="5" destOrd="0" presId="urn:microsoft.com/office/officeart/2008/layout/PictureAccentList"/>
    <dgm:cxn modelId="{72EAD254-B289-49FF-9E10-3F1FBEA0F465}" type="presParOf" srcId="{192C76C9-E53A-4964-83D2-69D8718B55E5}" destId="{E71256E0-99D3-4EE5-A6D0-E6915F4F62D7}" srcOrd="0" destOrd="0" presId="urn:microsoft.com/office/officeart/2008/layout/PictureAccentList"/>
    <dgm:cxn modelId="{25276615-C0D0-4AD9-B592-9E6ED43A31D5}" type="presParOf" srcId="{192C76C9-E53A-4964-83D2-69D8718B55E5}" destId="{838B3223-875D-42C3-A468-DEFF60585F26}" srcOrd="1" destOrd="0" presId="urn:microsoft.com/office/officeart/2008/layout/PictureAccentList"/>
    <dgm:cxn modelId="{6F4CCF98-ED8B-4952-8BC3-BD2CFD201116}" type="presParOf" srcId="{B7056F60-B1E0-4B2F-A419-1B2037BAEBE9}" destId="{A47DB9B4-89E4-41F0-826B-4C2BD714261B}" srcOrd="6" destOrd="0" presId="urn:microsoft.com/office/officeart/2008/layout/PictureAccentList"/>
    <dgm:cxn modelId="{E9350BCD-C480-402D-A732-6A9904FD4279}" type="presParOf" srcId="{A47DB9B4-89E4-41F0-826B-4C2BD714261B}" destId="{DF5856C1-656F-4B85-BA5C-6AD16C308D1F}" srcOrd="0" destOrd="0" presId="urn:microsoft.com/office/officeart/2008/layout/PictureAccentList"/>
    <dgm:cxn modelId="{EED0E4D3-F48A-4EBC-A239-459638CCAE08}" type="presParOf" srcId="{A47DB9B4-89E4-41F0-826B-4C2BD714261B}" destId="{60CA0C4E-A14C-4958-9DA6-690F81C4BDE5}" srcOrd="1" destOrd="0" presId="urn:microsoft.com/office/officeart/2008/layout/PictureAccentList"/>
    <dgm:cxn modelId="{9160B6E9-EE57-4EA4-9D04-C30E83F1E116}" type="presParOf" srcId="{B7056F60-B1E0-4B2F-A419-1B2037BAEBE9}" destId="{03C67547-78E8-48DD-8EB0-93628D85BB01}" srcOrd="7" destOrd="0" presId="urn:microsoft.com/office/officeart/2008/layout/PictureAccentList"/>
    <dgm:cxn modelId="{8828328D-CC41-4965-9F0C-23B6A543A37A}" type="presParOf" srcId="{03C67547-78E8-48DD-8EB0-93628D85BB01}" destId="{03F7EECC-2790-40E1-B845-BD76F81ECA7F}" srcOrd="0" destOrd="0" presId="urn:microsoft.com/office/officeart/2008/layout/PictureAccentList"/>
    <dgm:cxn modelId="{DE0DA91E-D0E4-4F74-992D-F2E808D38A4B}" type="presParOf" srcId="{03C67547-78E8-48DD-8EB0-93628D85BB01}" destId="{E9D71AA9-7369-4BC3-835C-328DEC3EB4CE}" srcOrd="1" destOrd="0" presId="urn:microsoft.com/office/officeart/2008/layout/PictureAccentList"/>
    <dgm:cxn modelId="{F42F93C2-87CD-4AB1-B9C9-C690E74C4B41}" type="presParOf" srcId="{B7056F60-B1E0-4B2F-A419-1B2037BAEBE9}" destId="{B699A0E9-F252-4760-82C4-2C51CAF0369D}" srcOrd="8" destOrd="0" presId="urn:microsoft.com/office/officeart/2008/layout/PictureAccentList"/>
    <dgm:cxn modelId="{33868716-1B8B-45BA-9AD4-6FD88BB773CF}" type="presParOf" srcId="{B699A0E9-F252-4760-82C4-2C51CAF0369D}" destId="{AAF8DF0B-5280-4050-8A67-D23C50AD619E}" srcOrd="0" destOrd="0" presId="urn:microsoft.com/office/officeart/2008/layout/PictureAccentList"/>
    <dgm:cxn modelId="{79CAE62E-12DF-404A-9ED1-869AAD5BCC47}" type="presParOf" srcId="{B699A0E9-F252-4760-82C4-2C51CAF0369D}" destId="{B8896C37-ED20-4382-9D89-689686B30840}" srcOrd="1" destOrd="0" presId="urn:microsoft.com/office/officeart/2008/layout/PictureAccentList"/>
    <dgm:cxn modelId="{FEF77177-5E1D-44BE-ADAB-194EA0795BCE}" type="presParOf" srcId="{B7056F60-B1E0-4B2F-A419-1B2037BAEBE9}" destId="{1455DA7A-2C2A-41B4-8736-73D7FD221325}" srcOrd="9" destOrd="0" presId="urn:microsoft.com/office/officeart/2008/layout/PictureAccentList"/>
    <dgm:cxn modelId="{9E2694F3-64F3-490A-8748-5FB4A9859E3D}" type="presParOf" srcId="{1455DA7A-2C2A-41B4-8736-73D7FD221325}" destId="{BA555B9C-F958-4391-AE8B-5B7A57915355}" srcOrd="0" destOrd="0" presId="urn:microsoft.com/office/officeart/2008/layout/PictureAccentList"/>
    <dgm:cxn modelId="{3DCD9464-098F-4D87-A5AA-D19B127FBFFC}" type="presParOf" srcId="{1455DA7A-2C2A-41B4-8736-73D7FD221325}" destId="{AE96008E-ECC3-45BE-8620-76E9C07B6EC9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69C34-CEC0-4B21-90B1-069E06181943}">
      <dsp:nvSpPr>
        <dsp:cNvPr id="0" name=""/>
        <dsp:cNvSpPr/>
      </dsp:nvSpPr>
      <dsp:spPr>
        <a:xfrm>
          <a:off x="171289" y="912333"/>
          <a:ext cx="4057245" cy="1267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784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Local Choice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Gotham"/>
            </a:rPr>
            <a:t>3Cchoice-clean and renewable offering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Gotham"/>
            </a:rPr>
            <a:t>95% enrollment</a:t>
          </a:r>
        </a:p>
      </dsp:txBody>
      <dsp:txXfrm>
        <a:off x="171289" y="912333"/>
        <a:ext cx="4057245" cy="1267889"/>
      </dsp:txXfrm>
    </dsp:sp>
    <dsp:sp modelId="{80FC654C-B8B6-4211-8932-54004BDE24BE}">
      <dsp:nvSpPr>
        <dsp:cNvPr id="0" name=""/>
        <dsp:cNvSpPr/>
      </dsp:nvSpPr>
      <dsp:spPr>
        <a:xfrm>
          <a:off x="2237" y="729193"/>
          <a:ext cx="887522" cy="133128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D21501E-24D8-4031-A4BF-108D555D2059}">
      <dsp:nvSpPr>
        <dsp:cNvPr id="0" name=""/>
        <dsp:cNvSpPr/>
      </dsp:nvSpPr>
      <dsp:spPr>
        <a:xfrm>
          <a:off x="4692243" y="912333"/>
          <a:ext cx="4057245" cy="1267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784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venir Next LT Pro"/>
            </a:rPr>
            <a:t>Economic Vitality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 panose="020B0504020202020204" pitchFamily="34" charset="0"/>
            </a:rPr>
            <a:t>$12 million – Energy programs​</a:t>
          </a:r>
          <a:endParaRPr lang="en-US" sz="1300" kern="1200">
            <a:latin typeface="Avenir Next LT Pro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 panose="020B0504020202020204" pitchFamily="34" charset="0"/>
            </a:rPr>
            <a:t>Est. $50 million – Customer savings</a:t>
          </a:r>
          <a:endParaRPr lang="en-US" sz="1300" kern="1200">
            <a:latin typeface="Avenir Next LT Pro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 panose="020B0504020202020204" pitchFamily="34" charset="0"/>
            </a:rPr>
            <a:t>$25 million – Resiliency Fund</a:t>
          </a:r>
          <a:endParaRPr lang="en-US" sz="1300" kern="1200">
            <a:latin typeface="Avenir Next LT Pro"/>
          </a:endParaRPr>
        </a:p>
      </dsp:txBody>
      <dsp:txXfrm>
        <a:off x="4692243" y="912333"/>
        <a:ext cx="4057245" cy="1267889"/>
      </dsp:txXfrm>
    </dsp:sp>
    <dsp:sp modelId="{F7CB4E7F-6EB4-439E-8747-B54193E27FE6}">
      <dsp:nvSpPr>
        <dsp:cNvPr id="0" name=""/>
        <dsp:cNvSpPr/>
      </dsp:nvSpPr>
      <dsp:spPr>
        <a:xfrm>
          <a:off x="4523191" y="729193"/>
          <a:ext cx="887522" cy="133128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7000" r="-7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80E7A4-90A6-4C85-A343-47B0A7D36770}">
      <dsp:nvSpPr>
        <dsp:cNvPr id="0" name=""/>
        <dsp:cNvSpPr/>
      </dsp:nvSpPr>
      <dsp:spPr>
        <a:xfrm>
          <a:off x="171289" y="2508464"/>
          <a:ext cx="4057245" cy="1267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784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Local Support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 panose="020B0504020202020204" pitchFamily="34" charset="0"/>
            </a:rPr>
            <a:t>Contracts with Local Vendors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 dirty="0">
              <a:latin typeface="Avenir Next LT Pro" panose="020B0504020202020204" pitchFamily="34" charset="0"/>
            </a:rPr>
            <a:t>​38 full time employees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300" kern="1200">
              <a:latin typeface="Avenir Next LT Pro" panose="020B0504020202020204" pitchFamily="34" charset="0"/>
            </a:rPr>
            <a:t>2 offices – Monterey &amp; San Luis Obispo</a:t>
          </a:r>
          <a:endParaRPr lang="en-US" sz="1300" kern="1200"/>
        </a:p>
      </dsp:txBody>
      <dsp:txXfrm>
        <a:off x="171289" y="2508464"/>
        <a:ext cx="4057245" cy="1267889"/>
      </dsp:txXfrm>
    </dsp:sp>
    <dsp:sp modelId="{9FCB32D6-FCE8-4980-8A0F-BE683E732BCC}">
      <dsp:nvSpPr>
        <dsp:cNvPr id="0" name=""/>
        <dsp:cNvSpPr/>
      </dsp:nvSpPr>
      <dsp:spPr>
        <a:xfrm>
          <a:off x="2237" y="2325325"/>
          <a:ext cx="887522" cy="133128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C842B20-7EEE-4D76-A092-002ADDDDBA97}">
      <dsp:nvSpPr>
        <dsp:cNvPr id="0" name=""/>
        <dsp:cNvSpPr/>
      </dsp:nvSpPr>
      <dsp:spPr>
        <a:xfrm>
          <a:off x="4692243" y="2508464"/>
          <a:ext cx="4057245" cy="1267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784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Clean Energy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/>
            </a:rPr>
            <a:t>​450 MWs of Renewables – solar, wind, geothermal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/>
            </a:rPr>
            <a:t>200 MWs of battery storage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/>
            </a:rPr>
            <a:t>Pathway to 100% clean and renewable</a:t>
          </a:r>
          <a:endParaRPr lang="en-US" sz="1300" kern="1200"/>
        </a:p>
      </dsp:txBody>
      <dsp:txXfrm>
        <a:off x="4692243" y="2508464"/>
        <a:ext cx="4057245" cy="1267889"/>
      </dsp:txXfrm>
    </dsp:sp>
    <dsp:sp modelId="{9E847D9D-611F-4E19-B13F-1A5DBEC06379}">
      <dsp:nvSpPr>
        <dsp:cNvPr id="0" name=""/>
        <dsp:cNvSpPr/>
      </dsp:nvSpPr>
      <dsp:spPr>
        <a:xfrm>
          <a:off x="4523191" y="2325325"/>
          <a:ext cx="887522" cy="133128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56C36C-CF80-4463-9F91-13AC90C68301}">
      <dsp:nvSpPr>
        <dsp:cNvPr id="0" name=""/>
        <dsp:cNvSpPr/>
      </dsp:nvSpPr>
      <dsp:spPr>
        <a:xfrm>
          <a:off x="2431766" y="4104596"/>
          <a:ext cx="4057245" cy="126788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784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Financial Stability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/>
            </a:rPr>
            <a:t>Received “A” Rating from S&amp;P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/>
            </a:rPr>
            <a:t>​Over $140 Million in Rate Stabilization Fund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300" kern="1200">
              <a:latin typeface="Avenir Next LT Pro"/>
            </a:rPr>
            <a:t>Service and Loans Paid Off​</a:t>
          </a:r>
          <a:endParaRPr lang="en-US" sz="1300" kern="1200"/>
        </a:p>
      </dsp:txBody>
      <dsp:txXfrm>
        <a:off x="2431766" y="4104596"/>
        <a:ext cx="4057245" cy="1267889"/>
      </dsp:txXfrm>
    </dsp:sp>
    <dsp:sp modelId="{B573B71E-A502-4D1A-A119-45EECAE5A1A7}">
      <dsp:nvSpPr>
        <dsp:cNvPr id="0" name=""/>
        <dsp:cNvSpPr/>
      </dsp:nvSpPr>
      <dsp:spPr>
        <a:xfrm>
          <a:off x="2262714" y="3921456"/>
          <a:ext cx="887522" cy="133128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92000" r="-9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E2DFF-BE7E-492E-9447-DD87A957F7CE}">
      <dsp:nvSpPr>
        <dsp:cNvPr id="0" name=""/>
        <dsp:cNvSpPr/>
      </dsp:nvSpPr>
      <dsp:spPr>
        <a:xfrm>
          <a:off x="2914564" y="0"/>
          <a:ext cx="5788935" cy="399501"/>
        </a:xfrm>
        <a:prstGeom prst="roundRect">
          <a:avLst>
            <a:gd name="adj" fmla="val 10000"/>
          </a:avLst>
        </a:prstGeom>
        <a:solidFill>
          <a:srgbClr val="2FA3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venir Next LT Pro" panose="020B0504020202020204" pitchFamily="34" charset="0"/>
            </a:rPr>
            <a:t>FY 21/22 Energy Programs</a:t>
          </a:r>
        </a:p>
      </dsp:txBody>
      <dsp:txXfrm>
        <a:off x="2926265" y="11701"/>
        <a:ext cx="5765533" cy="376099"/>
      </dsp:txXfrm>
    </dsp:sp>
    <dsp:sp modelId="{8A775533-7F9F-4494-BE90-812922696F13}">
      <dsp:nvSpPr>
        <dsp:cNvPr id="0" name=""/>
        <dsp:cNvSpPr/>
      </dsp:nvSpPr>
      <dsp:spPr>
        <a:xfrm>
          <a:off x="3261235" y="436694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E51CD-3053-4E16-93AD-157819514C95}">
      <dsp:nvSpPr>
        <dsp:cNvPr id="0" name=""/>
        <dsp:cNvSpPr/>
      </dsp:nvSpPr>
      <dsp:spPr>
        <a:xfrm>
          <a:off x="3861091" y="473689"/>
          <a:ext cx="4851357" cy="451342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Electrify Your Ride - $2.8 million – NOVEMBER  2021</a:t>
          </a:r>
        </a:p>
      </dsp:txBody>
      <dsp:txXfrm>
        <a:off x="3883128" y="495726"/>
        <a:ext cx="4807283" cy="407268"/>
      </dsp:txXfrm>
    </dsp:sp>
    <dsp:sp modelId="{A452BA2F-E942-459C-91F2-895AA68DB3E5}">
      <dsp:nvSpPr>
        <dsp:cNvPr id="0" name=""/>
        <dsp:cNvSpPr/>
      </dsp:nvSpPr>
      <dsp:spPr>
        <a:xfrm>
          <a:off x="3216582" y="998405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8A4BD-59AA-4364-B005-6822EDF93346}">
      <dsp:nvSpPr>
        <dsp:cNvPr id="0" name=""/>
        <dsp:cNvSpPr/>
      </dsp:nvSpPr>
      <dsp:spPr>
        <a:xfrm>
          <a:off x="3862266" y="1005935"/>
          <a:ext cx="4811514" cy="481947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School Bus Electrification - $1 million   - OCTOBER 2021 </a:t>
          </a:r>
        </a:p>
      </dsp:txBody>
      <dsp:txXfrm>
        <a:off x="3885797" y="1029466"/>
        <a:ext cx="4764452" cy="434885"/>
      </dsp:txXfrm>
    </dsp:sp>
    <dsp:sp modelId="{E886B9F0-5451-41E6-9DC2-378E1D0C74F1}">
      <dsp:nvSpPr>
        <dsp:cNvPr id="0" name=""/>
        <dsp:cNvSpPr/>
      </dsp:nvSpPr>
      <dsp:spPr>
        <a:xfrm>
          <a:off x="3235053" y="1638607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283E6-5B39-43E4-984A-1DD3663E67A5}">
      <dsp:nvSpPr>
        <dsp:cNvPr id="0" name=""/>
        <dsp:cNvSpPr/>
      </dsp:nvSpPr>
      <dsp:spPr>
        <a:xfrm>
          <a:off x="3877022" y="1651623"/>
          <a:ext cx="4774573" cy="46036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Agriculture Electrification - $600k     - OCTOBER 2021  </a:t>
          </a:r>
        </a:p>
      </dsp:txBody>
      <dsp:txXfrm>
        <a:off x="3899499" y="1674100"/>
        <a:ext cx="4729619" cy="415413"/>
      </dsp:txXfrm>
    </dsp:sp>
    <dsp:sp modelId="{CE6BC550-8E35-438C-A631-053283D34A05}">
      <dsp:nvSpPr>
        <dsp:cNvPr id="0" name=""/>
        <dsp:cNvSpPr/>
      </dsp:nvSpPr>
      <dsp:spPr>
        <a:xfrm>
          <a:off x="3253783" y="2205745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F3CA4-6EBC-4E02-BB61-CED1B8153FAB}">
      <dsp:nvSpPr>
        <dsp:cNvPr id="0" name=""/>
        <dsp:cNvSpPr/>
      </dsp:nvSpPr>
      <dsp:spPr>
        <a:xfrm>
          <a:off x="3892365" y="2303023"/>
          <a:ext cx="4737113" cy="407003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Residential Electrification - $1.6 million</a:t>
          </a:r>
        </a:p>
      </dsp:txBody>
      <dsp:txXfrm>
        <a:off x="3912237" y="2322895"/>
        <a:ext cx="4697369" cy="367259"/>
      </dsp:txXfrm>
    </dsp:sp>
    <dsp:sp modelId="{19C50AF3-66DA-4208-85EB-19420DD18763}">
      <dsp:nvSpPr>
        <dsp:cNvPr id="0" name=""/>
        <dsp:cNvSpPr/>
      </dsp:nvSpPr>
      <dsp:spPr>
        <a:xfrm>
          <a:off x="3302269" y="2824830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E774D-1B7C-49F2-BC2B-03251DBDAC62}">
      <dsp:nvSpPr>
        <dsp:cNvPr id="0" name=""/>
        <dsp:cNvSpPr/>
      </dsp:nvSpPr>
      <dsp:spPr>
        <a:xfrm>
          <a:off x="3880374" y="2912081"/>
          <a:ext cx="4769078" cy="453952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New Construction Electrification - $1.5 million – OCYOBER 2021</a:t>
          </a:r>
        </a:p>
      </dsp:txBody>
      <dsp:txXfrm>
        <a:off x="3902538" y="2934245"/>
        <a:ext cx="4724750" cy="409624"/>
      </dsp:txXfrm>
    </dsp:sp>
    <dsp:sp modelId="{E71256E0-99D3-4EE5-A6D0-E6915F4F62D7}">
      <dsp:nvSpPr>
        <dsp:cNvPr id="0" name=""/>
        <dsp:cNvSpPr/>
      </dsp:nvSpPr>
      <dsp:spPr>
        <a:xfrm>
          <a:off x="3269501" y="3455416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B3223-875D-42C3-A468-DEFF60585F26}">
      <dsp:nvSpPr>
        <dsp:cNvPr id="0" name=""/>
        <dsp:cNvSpPr/>
      </dsp:nvSpPr>
      <dsp:spPr>
        <a:xfrm>
          <a:off x="3892365" y="3497425"/>
          <a:ext cx="4737113" cy="51549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Reach Code - $60k</a:t>
          </a:r>
        </a:p>
      </dsp:txBody>
      <dsp:txXfrm>
        <a:off x="3917534" y="3522594"/>
        <a:ext cx="4686775" cy="465160"/>
      </dsp:txXfrm>
    </dsp:sp>
    <dsp:sp modelId="{DF5856C1-656F-4B85-BA5C-6AD16C308D1F}">
      <dsp:nvSpPr>
        <dsp:cNvPr id="0" name=""/>
        <dsp:cNvSpPr/>
      </dsp:nvSpPr>
      <dsp:spPr>
        <a:xfrm>
          <a:off x="3253783" y="4085411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A0C4E-A14C-4958-9DA6-690F81C4BDE5}">
      <dsp:nvSpPr>
        <dsp:cNvPr id="0" name=""/>
        <dsp:cNvSpPr/>
      </dsp:nvSpPr>
      <dsp:spPr>
        <a:xfrm>
          <a:off x="3892365" y="4155100"/>
          <a:ext cx="4737113" cy="45115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Battery Energy Storage Pilot - $350k</a:t>
          </a:r>
        </a:p>
      </dsp:txBody>
      <dsp:txXfrm>
        <a:off x="3914393" y="4177128"/>
        <a:ext cx="4693057" cy="407102"/>
      </dsp:txXfrm>
    </dsp:sp>
    <dsp:sp modelId="{03F7EECC-2790-40E1-B845-BD76F81ECA7F}">
      <dsp:nvSpPr>
        <dsp:cNvPr id="0" name=""/>
        <dsp:cNvSpPr/>
      </dsp:nvSpPr>
      <dsp:spPr>
        <a:xfrm>
          <a:off x="3301266" y="4761802"/>
          <a:ext cx="465705" cy="46570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71AA9-7369-4BC3-835C-328DEC3EB4CE}">
      <dsp:nvSpPr>
        <dsp:cNvPr id="0" name=""/>
        <dsp:cNvSpPr/>
      </dsp:nvSpPr>
      <dsp:spPr>
        <a:xfrm>
          <a:off x="3886317" y="4697847"/>
          <a:ext cx="4766867" cy="55778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Summer Readiness - $400k</a:t>
          </a:r>
        </a:p>
      </dsp:txBody>
      <dsp:txXfrm>
        <a:off x="3913551" y="4725081"/>
        <a:ext cx="4712399" cy="503316"/>
      </dsp:txXfrm>
    </dsp:sp>
    <dsp:sp modelId="{AAF8DF0B-5280-4050-8A67-D23C50AD619E}">
      <dsp:nvSpPr>
        <dsp:cNvPr id="0" name=""/>
        <dsp:cNvSpPr/>
      </dsp:nvSpPr>
      <dsp:spPr>
        <a:xfrm>
          <a:off x="3208023" y="5362837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96C37-ED20-4382-9D89-689686B30840}">
      <dsp:nvSpPr>
        <dsp:cNvPr id="0" name=""/>
        <dsp:cNvSpPr/>
      </dsp:nvSpPr>
      <dsp:spPr>
        <a:xfrm>
          <a:off x="3869765" y="5359100"/>
          <a:ext cx="4786564" cy="542032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Energy Education, Workforce Development and Innovation Grants - $1 million</a:t>
          </a:r>
          <a:endParaRPr lang="en-US" sz="1200" kern="1200" dirty="0">
            <a:latin typeface="Avenir LT Std 65 Medium" panose="020B0603020203020204" pitchFamily="34" charset="0"/>
          </a:endParaRPr>
        </a:p>
      </dsp:txBody>
      <dsp:txXfrm>
        <a:off x="3896230" y="5385565"/>
        <a:ext cx="4733634" cy="489102"/>
      </dsp:txXfrm>
    </dsp:sp>
    <dsp:sp modelId="{BA555B9C-F958-4391-AE8B-5B7A57915355}">
      <dsp:nvSpPr>
        <dsp:cNvPr id="0" name=""/>
        <dsp:cNvSpPr/>
      </dsp:nvSpPr>
      <dsp:spPr>
        <a:xfrm>
          <a:off x="3231486" y="6024307"/>
          <a:ext cx="557784" cy="55778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6008E-ECC3-45BE-8620-76E9C07B6EC9}">
      <dsp:nvSpPr>
        <dsp:cNvPr id="0" name=""/>
        <dsp:cNvSpPr/>
      </dsp:nvSpPr>
      <dsp:spPr>
        <a:xfrm>
          <a:off x="3854007" y="6008812"/>
          <a:ext cx="4800214" cy="557784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venir LT Std 65 Medium" panose="020B0603020203020204" pitchFamily="34" charset="0"/>
            </a:rPr>
            <a:t>Greenhouse Gas Inventory - $64k</a:t>
          </a:r>
        </a:p>
      </dsp:txBody>
      <dsp:txXfrm>
        <a:off x="3881241" y="6036046"/>
        <a:ext cx="4745746" cy="503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03C02-EB12-4EF8-978C-F8504EAE11C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DBC-AFA8-43B4-8025-759E09FE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0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B9AAC-06DD-49CB-B762-D52F66A18C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18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DBC-AFA8-43B4-8025-759E09FEFD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78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B0017-99F1-4123-BCFC-82D7376B21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57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7EDE6-EE57-4994-80FF-FB6ED20B75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6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786">
              <a:defRPr/>
            </a:pPr>
            <a:r>
              <a:rPr lang="en-US"/>
              <a:t>Assembly Bill 117, passed in 2002, established CCAs.      CCAs offer an opportunity for communities to join together to choose the source of their electricity.  </a:t>
            </a:r>
          </a:p>
          <a:p>
            <a:pPr defTabSz="955786">
              <a:defRPr/>
            </a:pPr>
            <a:endParaRPr lang="en-US"/>
          </a:p>
          <a:p>
            <a:pPr defTabSz="955786">
              <a:defRPr/>
            </a:pPr>
            <a:r>
              <a:rPr lang="en-US"/>
              <a:t>3CE buys power for its collective ratepayers and it is delivered over existing transmission lines as a cleaner, competitive alternative to your existing utility.  </a:t>
            </a:r>
          </a:p>
          <a:p>
            <a:endParaRPr lang="en-US"/>
          </a:p>
          <a:p>
            <a:r>
              <a:rPr lang="en-US"/>
              <a:t>A city or county joins Central Coast Community Energy to gain more control over its electricity needs and provide economic and environmental benefits to the community.  </a:t>
            </a:r>
          </a:p>
          <a:p>
            <a:endParaRPr lang="en-US"/>
          </a:p>
          <a:p>
            <a:r>
              <a:rPr lang="en-US"/>
              <a:t>3CE procures the energy, which is delivered via PG&amp;E’s transmission and distribution lines to you, the customer.  </a:t>
            </a:r>
          </a:p>
          <a:p>
            <a:endParaRPr lang="en-US"/>
          </a:p>
          <a:p>
            <a:r>
              <a:rPr lang="en-US"/>
              <a:t>3CE is one of 13 CCAs that collaborate with PG&amp;E this way.   </a:t>
            </a:r>
          </a:p>
          <a:p>
            <a:endParaRPr lang="en-US"/>
          </a:p>
          <a:p>
            <a:pPr defTabSz="904159">
              <a:defRPr/>
            </a:pPr>
            <a:r>
              <a:rPr lang="en-US"/>
              <a:t>By 2021, 50% of customers in the State of California will be served by CCAs.</a:t>
            </a:r>
          </a:p>
          <a:p>
            <a:pPr defTabSz="955786">
              <a:defRPr/>
            </a:pPr>
            <a:endParaRPr lang="en-US"/>
          </a:p>
          <a:p>
            <a:pPr defTabSz="955786">
              <a:defRPr/>
            </a:pPr>
            <a:r>
              <a:rPr lang="en-US"/>
              <a:t>Revenue generated by 3CE stays local -  and helps keep electricity rates lower for our customers, while also funding energy program. 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B9AAC-06DD-49CB-B762-D52F66A18C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0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dirty="0">
                <a:solidFill>
                  <a:schemeClr val="bg1"/>
                </a:solidFill>
              </a:rPr>
              <a:t>Local governments in more than 200 cities, towns and counties throughout California have chosen to participate in Community Choice Aggregation (CCA) </a:t>
            </a:r>
          </a:p>
          <a:p>
            <a:r>
              <a:rPr lang="en-US" sz="1200" dirty="0">
                <a:solidFill>
                  <a:schemeClr val="bg1"/>
                </a:solidFill>
              </a:rPr>
              <a:t>Meet climate action goals, provide residents and businesses with more energy options, ensure local transparency and accountability, and drive economic development. 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There are 22 CCA’s in California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7EDE6-EE57-4994-80FF-FB6ED20B75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80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Started service March 2018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FFFF"/>
              </a:solidFill>
            </a:endParaRP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33 cities and counties making up 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Over 440,000 customers by January 2022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Total retail load consumption is estimated at 5,118 GWh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Successful enrollment of 3 jurisdictions in October 2021 (SCE Service Territory):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Carpinteria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Goleta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Unincorporated Southern Santa Barbara County 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Enrollment of the City of Buellton in January 2022 (PG&amp;E Service Territory)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B0017-99F1-4123-BCFC-82D7376B21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19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DBC-AFA8-43B4-8025-759E09FEFD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7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Choice - 95% enrollment – 97% of ag accounts</a:t>
            </a:r>
          </a:p>
          <a:p>
            <a:r>
              <a:rPr lang="en-US" dirty="0"/>
              <a:t>38 full time local employees, 2 offices</a:t>
            </a:r>
          </a:p>
          <a:p>
            <a:r>
              <a:rPr lang="en-US" dirty="0"/>
              <a:t>$12 million energy programs</a:t>
            </a:r>
          </a:p>
          <a:p>
            <a:r>
              <a:rPr lang="en-US" dirty="0"/>
              <a:t>$50 million in customer savings</a:t>
            </a:r>
          </a:p>
          <a:p>
            <a:r>
              <a:rPr lang="en-US" dirty="0"/>
              <a:t>A rating from S&amp;P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B9AAC-06DD-49CB-B762-D52F66A18C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52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Our goal is clearly stated, we want 100% of our energy to come from clean and renewable sources  by 2030.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- Building infrastructure </a:t>
            </a:r>
          </a:p>
          <a:p>
            <a:r>
              <a:rPr lang="en-US" dirty="0"/>
              <a:t>Most affordable rates</a:t>
            </a:r>
          </a:p>
          <a:p>
            <a:r>
              <a:rPr lang="en-US" dirty="0"/>
              <a:t>Access to clean energy </a:t>
            </a:r>
          </a:p>
          <a:p>
            <a:r>
              <a:rPr lang="en-US" dirty="0"/>
              <a:t>Zero Emissions </a:t>
            </a:r>
          </a:p>
          <a:p>
            <a:endParaRPr lang="en-US" dirty="0"/>
          </a:p>
          <a:p>
            <a:r>
              <a:rPr lang="en-US" dirty="0"/>
              <a:t>3CE is committed to purchasing clean and renewable energy at competitive prices on behalf of our member agencies. </a:t>
            </a:r>
          </a:p>
          <a:p>
            <a:endParaRPr lang="en-US" dirty="0"/>
          </a:p>
          <a:p>
            <a:r>
              <a:rPr lang="en-US" dirty="0"/>
              <a:t>3CE has invested 1.4 billion $ into long term renewable energy contracts. </a:t>
            </a:r>
          </a:p>
          <a:p>
            <a:endParaRPr lang="en-US" dirty="0"/>
          </a:p>
          <a:p>
            <a:r>
              <a:rPr lang="en-US" dirty="0"/>
              <a:t>As you can see from the chart, we currently have 8 contracts in our portfolio from various sources of energy. </a:t>
            </a:r>
          </a:p>
          <a:p>
            <a:endParaRPr lang="en-US" dirty="0"/>
          </a:p>
          <a:p>
            <a:r>
              <a:rPr lang="en-US" dirty="0"/>
              <a:t>These contracts are long-term agreements most of which are 15 years or longer and will start coming online by next year. </a:t>
            </a:r>
          </a:p>
          <a:p>
            <a:endParaRPr lang="en-US" dirty="0"/>
          </a:p>
          <a:p>
            <a:r>
              <a:rPr lang="en-US" dirty="0"/>
              <a:t>These contracts will help us reach our goal of 100% clean and renewable by 2030.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B9AAC-06DD-49CB-B762-D52F66A18C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32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86BE5-38BC-48E9-8C4A-8875A947FC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62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Program Impact:</a:t>
            </a:r>
          </a:p>
          <a:p>
            <a:pPr lvl="0"/>
            <a:r>
              <a:rPr lang="en-US" dirty="0"/>
              <a:t>9 Ag customers participated in FY 19/20 program</a:t>
            </a:r>
          </a:p>
          <a:p>
            <a:pPr lvl="0"/>
            <a:r>
              <a:rPr lang="en-US" dirty="0"/>
              <a:t>28 Ag customers participated in FY 20/21 program</a:t>
            </a:r>
          </a:p>
          <a:p>
            <a:pPr lvl="0"/>
            <a:r>
              <a:rPr lang="en-US" dirty="0"/>
              <a:t>Total CCCE incentives: $560K</a:t>
            </a:r>
          </a:p>
          <a:p>
            <a:pPr lvl="0"/>
            <a:r>
              <a:rPr lang="en-US" dirty="0"/>
              <a:t>Total local economic impact: $1.5MM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DBC-AFA8-43B4-8025-759E09FEFD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9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2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78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6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9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90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03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43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9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0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9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6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1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hyperlink" Target="http://www.3cenergy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26" Type="http://schemas.openxmlformats.org/officeDocument/2006/relationships/image" Target="../media/image29.jpeg"/><Relationship Id="rId21" Type="http://schemas.openxmlformats.org/officeDocument/2006/relationships/image" Target="../media/image24.jpe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32" Type="http://schemas.openxmlformats.org/officeDocument/2006/relationships/image" Target="../media/image35.jpeg"/><Relationship Id="rId37" Type="http://schemas.openxmlformats.org/officeDocument/2006/relationships/image" Target="../media/image40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png"/><Relationship Id="rId8" Type="http://schemas.openxmlformats.org/officeDocument/2006/relationships/image" Target="../media/image11.jpe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ood&#10;&#10;Description automatically generated">
            <a:extLst>
              <a:ext uri="{FF2B5EF4-FFF2-40B4-BE49-F238E27FC236}">
                <a16:creationId xmlns:a16="http://schemas.microsoft.com/office/drawing/2014/main" id="{C70027F6-AD67-48D8-8A31-BC9D91A65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Climate </a:t>
            </a:r>
            <a:r>
              <a:rPr lang="en-US" b="1"/>
              <a:t>Center </a:t>
            </a:r>
            <a:br>
              <a:rPr lang="en-US" b="1"/>
            </a:br>
            <a:r>
              <a:rPr lang="en-US" b="1"/>
              <a:t>Energy &amp; Water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3600" b="1" dirty="0">
              <a:latin typeface="Avenir LT Std 55 Roman" panose="020B0503020203020204" pitchFamily="34" charset="0"/>
            </a:endParaRPr>
          </a:p>
          <a:p>
            <a:endParaRPr lang="en-US" sz="2000" dirty="0"/>
          </a:p>
          <a:p>
            <a:r>
              <a:rPr lang="en-US" sz="2000" dirty="0"/>
              <a:t>10/14/21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411579-A308-413D-A839-DD8317D7C5DA}"/>
              </a:ext>
            </a:extLst>
          </p:cNvPr>
          <p:cNvSpPr/>
          <p:nvPr/>
        </p:nvSpPr>
        <p:spPr>
          <a:xfrm>
            <a:off x="4944509" y="3347"/>
            <a:ext cx="87549" cy="68546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BBC6C-1D3C-4B31-9BA0-1E0902E6D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9"/>
            <a:ext cx="12192000" cy="6854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664EFF-B572-41CE-9EC1-4EBC33A9336C}"/>
              </a:ext>
            </a:extLst>
          </p:cNvPr>
          <p:cNvSpPr/>
          <p:nvPr/>
        </p:nvSpPr>
        <p:spPr>
          <a:xfrm>
            <a:off x="0" y="0"/>
            <a:ext cx="4944509" cy="6858000"/>
          </a:xfrm>
          <a:prstGeom prst="rect">
            <a:avLst/>
          </a:prstGeom>
          <a:solidFill>
            <a:srgbClr val="2FA38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C02811-4E90-41BA-9A4A-6F8B38E6381A}"/>
              </a:ext>
            </a:extLst>
          </p:cNvPr>
          <p:cNvSpPr txBox="1">
            <a:spLocks/>
          </p:cNvSpPr>
          <p:nvPr/>
        </p:nvSpPr>
        <p:spPr>
          <a:xfrm>
            <a:off x="360879" y="1176603"/>
            <a:ext cx="4222751" cy="557496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800" b="1" dirty="0">
                <a:solidFill>
                  <a:schemeClr val="bg1"/>
                </a:solidFill>
              </a:rPr>
              <a:t>Overview</a:t>
            </a:r>
            <a:r>
              <a:rPr lang="en-US" sz="38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120000"/>
              </a:lnSpc>
            </a:pPr>
            <a:r>
              <a:rPr lang="en-US" sz="2900" dirty="0">
                <a:solidFill>
                  <a:schemeClr val="bg1"/>
                </a:solidFill>
              </a:rPr>
              <a:t>4% of operating revenue in FY 21/22</a:t>
            </a:r>
          </a:p>
          <a:p>
            <a:pPr marL="457200" indent="-457200">
              <a:lnSpc>
                <a:spcPct val="120000"/>
              </a:lnSpc>
            </a:pPr>
            <a:r>
              <a:rPr lang="en-US" sz="2900" dirty="0">
                <a:solidFill>
                  <a:schemeClr val="bg1"/>
                </a:solidFill>
              </a:rPr>
              <a:t>$1.3 million in FY 18/19</a:t>
            </a:r>
          </a:p>
          <a:p>
            <a:pPr marL="457200" indent="-457200">
              <a:lnSpc>
                <a:spcPct val="120000"/>
              </a:lnSpc>
            </a:pPr>
            <a:r>
              <a:rPr lang="en-US" sz="2900" dirty="0">
                <a:solidFill>
                  <a:schemeClr val="bg1"/>
                </a:solidFill>
              </a:rPr>
              <a:t>$5.4 million in FY 19/20</a:t>
            </a:r>
          </a:p>
          <a:p>
            <a:pPr marL="457200" indent="-457200">
              <a:lnSpc>
                <a:spcPct val="120000"/>
              </a:lnSpc>
            </a:pPr>
            <a:r>
              <a:rPr lang="en-US" sz="2900" dirty="0">
                <a:solidFill>
                  <a:schemeClr val="bg1"/>
                </a:solidFill>
              </a:rPr>
              <a:t>$6.2 million in FY 20/21</a:t>
            </a:r>
          </a:p>
          <a:p>
            <a:pPr marL="457200" indent="-457200">
              <a:lnSpc>
                <a:spcPct val="120000"/>
              </a:lnSpc>
            </a:pPr>
            <a:r>
              <a:rPr lang="en-US" sz="2900" dirty="0">
                <a:solidFill>
                  <a:schemeClr val="bg1"/>
                </a:solidFill>
              </a:rPr>
              <a:t>Estimated $14.1 million in FY 21/22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9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800" dirty="0">
                <a:solidFill>
                  <a:schemeClr val="bg1"/>
                </a:solidFill>
              </a:rPr>
              <a:t>Electrification in building and transportation sectors could result in $3 billion of untapped revenue market wide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id="{34340148-E2F2-40A0-ACD4-43232DFEFD9D}"/>
              </a:ext>
            </a:extLst>
          </p:cNvPr>
          <p:cNvSpPr txBox="1">
            <a:spLocks/>
          </p:cNvSpPr>
          <p:nvPr/>
        </p:nvSpPr>
        <p:spPr>
          <a:xfrm>
            <a:off x="287332" y="597789"/>
            <a:ext cx="463709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CCCE Energy Programs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D65015-9D20-485C-8C59-04BA8EB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F8762F-C49F-407F-978D-DE284AC756FD}"/>
              </a:ext>
            </a:extLst>
          </p:cNvPr>
          <p:cNvSpPr/>
          <p:nvPr/>
        </p:nvSpPr>
        <p:spPr>
          <a:xfrm>
            <a:off x="8328991" y="5983357"/>
            <a:ext cx="2544418" cy="694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19C8014-6DAD-47EE-BAD8-4199D867D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7" y="6052979"/>
            <a:ext cx="1776450" cy="535755"/>
          </a:xfrm>
          <a:prstGeom prst="rect">
            <a:avLst/>
          </a:prstGeom>
        </p:spPr>
      </p:pic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38B99268-0394-45E8-BB7F-62CCBCE289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1185697"/>
              </p:ext>
            </p:extLst>
          </p:nvPr>
        </p:nvGraphicFramePr>
        <p:xfrm>
          <a:off x="3201719" y="50657"/>
          <a:ext cx="12117049" cy="668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31821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ood, bird&#10;&#10;Description automatically generated">
            <a:extLst>
              <a:ext uri="{FF2B5EF4-FFF2-40B4-BE49-F238E27FC236}">
                <a16:creationId xmlns:a16="http://schemas.microsoft.com/office/drawing/2014/main" id="{16EBAC31-2F98-4A25-8966-1FFDEA643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016"/>
            <a:ext cx="12192000" cy="696401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137D4D6-1C14-4F10-A8C5-C059FB1EC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0"/>
            <a:ext cx="7362825" cy="57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3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A9EFCA0-A2E2-4DBC-9FF5-8F0BB9286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9"/>
            <a:ext cx="12192000" cy="68546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BBB845-6313-4305-BD0B-5D2A25CE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+mn-lt"/>
              </a:rPr>
              <a:t>Building Electrification Programs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426138B-B6BF-4DBF-9803-740E9F3E8E52}"/>
              </a:ext>
            </a:extLst>
          </p:cNvPr>
          <p:cNvSpPr txBox="1"/>
          <p:nvPr/>
        </p:nvSpPr>
        <p:spPr>
          <a:xfrm>
            <a:off x="758299" y="1190579"/>
            <a:ext cx="924187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D988C"/>
                </a:solidFill>
              </a:rPr>
              <a:t>Residential Electrification Program 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Provides rebates to residential customers who switch out fossil-fuel powered water heating, space heating, and cooking equipment with all-electric equipment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Integrates program implementation services including technical assistance, an integrated online marketplace, contractor recruitment, and installation support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Total program budget is $2,050,000</a:t>
            </a:r>
          </a:p>
          <a:p>
            <a:pPr marL="285750" lvl="1"/>
            <a:endParaRPr lang="en-US" sz="2000" dirty="0"/>
          </a:p>
          <a:p>
            <a:r>
              <a:rPr lang="en-US" sz="2400" b="1" dirty="0">
                <a:solidFill>
                  <a:srgbClr val="1D988C"/>
                </a:solidFill>
              </a:rPr>
              <a:t>New Construction Electrification Program</a:t>
            </a:r>
            <a:endParaRPr lang="en-US" sz="2400" b="1" dirty="0">
              <a:solidFill>
                <a:schemeClr val="accent5"/>
              </a:solidFill>
              <a:latin typeface="Corbel" panose="020B0503020204020204" pitchFamily="34" charset="0"/>
            </a:endParaRP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Provides affordable housing developers with incentives to build all-electric housing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Total program budget is $1,500,000</a:t>
            </a:r>
          </a:p>
          <a:p>
            <a:pPr marL="285750" lvl="1"/>
            <a:endParaRPr lang="en-US" sz="2400" b="1" dirty="0">
              <a:latin typeface="Corbel" panose="020B0503020204020204" pitchFamily="34" charset="0"/>
            </a:endParaRPr>
          </a:p>
          <a:p>
            <a:r>
              <a:rPr lang="en-US" sz="2400" b="1" dirty="0">
                <a:solidFill>
                  <a:srgbClr val="1D988C"/>
                </a:solidFill>
              </a:rPr>
              <a:t>Reach Code Incentive Program 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Provides incentives to member agencies to adopt/codify electrification reach codes that promote building electrification and/or electric vehicle infrastructure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2000" dirty="0"/>
              <a:t>Total program budget is $60,000</a:t>
            </a:r>
          </a:p>
          <a:p>
            <a:pPr marL="285750" lvl="1"/>
            <a:endParaRPr lang="en-US" sz="2400" b="1" dirty="0">
              <a:latin typeface="Corbel" panose="020B0503020204020204" pitchFamily="34" charset="0"/>
            </a:endParaRPr>
          </a:p>
          <a:p>
            <a:endParaRPr lang="en-US" dirty="0"/>
          </a:p>
          <a:p>
            <a:pPr lvl="1" indent="-171450">
              <a:buFont typeface="Arial" panose="020B0604020202020204" pitchFamily="34" charset="0"/>
              <a:buChar char="•"/>
            </a:pPr>
            <a:endParaRPr lang="en-US" sz="2000" dirty="0">
              <a:latin typeface="Corbel" panose="020B0503020204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000" dirty="0">
              <a:solidFill>
                <a:srgbClr val="00B0F0"/>
              </a:solidFill>
            </a:endParaRP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98A57BD-6B07-4171-9228-D25CC70201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4115"/>
          <a:stretch/>
        </p:blipFill>
        <p:spPr>
          <a:xfrm>
            <a:off x="10117188" y="1455937"/>
            <a:ext cx="1539194" cy="4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2FAFA7-636D-4685-99C2-C24F134BD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9"/>
            <a:ext cx="12192000" cy="685465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39666CB-823E-4C5C-BE6F-7C903FB5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645" y="300303"/>
            <a:ext cx="7973204" cy="4652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New Construction Electrification Program</a:t>
            </a:r>
          </a:p>
        </p:txBody>
      </p:sp>
      <p:pic>
        <p:nvPicPr>
          <p:cNvPr id="3" name="Content Placeholder 2" descr="A picture containing grass, outdoor, building, sky&#10;&#10;Description automatically generated">
            <a:extLst>
              <a:ext uri="{FF2B5EF4-FFF2-40B4-BE49-F238E27FC236}">
                <a16:creationId xmlns:a16="http://schemas.microsoft.com/office/drawing/2014/main" id="{021FE888-A45A-4A82-8913-AD014A50A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 r="-5" b="1559"/>
          <a:stretch/>
        </p:blipFill>
        <p:spPr>
          <a:xfrm>
            <a:off x="593649" y="10"/>
            <a:ext cx="343336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9" name="Picture 8" descr="A picture containing outdoor, sky, building, grass&#10;&#10;Description automatically generated">
            <a:extLst>
              <a:ext uri="{FF2B5EF4-FFF2-40B4-BE49-F238E27FC236}">
                <a16:creationId xmlns:a16="http://schemas.microsoft.com/office/drawing/2014/main" id="{152887D0-614F-4B65-9938-297817BA7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r="-3" b="6548"/>
          <a:stretch/>
        </p:blipFill>
        <p:spPr>
          <a:xfrm>
            <a:off x="338691" y="1714500"/>
            <a:ext cx="3432113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5" name="Picture 4" descr="A picture containing outdoor, building, sky, grass&#10;&#10;Description automatically generated">
            <a:extLst>
              <a:ext uri="{FF2B5EF4-FFF2-40B4-BE49-F238E27FC236}">
                <a16:creationId xmlns:a16="http://schemas.microsoft.com/office/drawing/2014/main" id="{192C551F-2B96-42E3-B424-AE70315093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1158"/>
          <a:stretch/>
        </p:blipFill>
        <p:spPr>
          <a:xfrm>
            <a:off x="83733" y="3429000"/>
            <a:ext cx="3430976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1" name="Picture 10" descr="A picture containing building, outdoor, house, sky&#10;&#10;Description automatically generated">
            <a:extLst>
              <a:ext uri="{FF2B5EF4-FFF2-40B4-BE49-F238E27FC236}">
                <a16:creationId xmlns:a16="http://schemas.microsoft.com/office/drawing/2014/main" id="{FEA2B6AF-AD3A-4B5C-9843-AAB113CDEF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r="1" b="4815"/>
          <a:stretch/>
        </p:blipFill>
        <p:spPr>
          <a:xfrm>
            <a:off x="-10633" y="5127992"/>
            <a:ext cx="3271564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97C18-6035-4D9C-B476-5E2B3896D081}"/>
              </a:ext>
            </a:extLst>
          </p:cNvPr>
          <p:cNvSpPr txBox="1"/>
          <p:nvPr/>
        </p:nvSpPr>
        <p:spPr>
          <a:xfrm>
            <a:off x="4108358" y="1065259"/>
            <a:ext cx="7694330" cy="4735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>
                <a:effectLst/>
              </a:rPr>
              <a:t> </a:t>
            </a:r>
            <a:r>
              <a:rPr lang="en-US" sz="2000">
                <a:effectLst/>
                <a:latin typeface="+mj-lt"/>
              </a:rPr>
              <a:t>“We were pleased that CCCE helped CHISPA finance our all-electric homes.   We have seen that today’s electric ranges and water heaters are much more efficient than even just a few years ago.  The response time on hot water to faucet is twice as fast as for gas elements.” </a:t>
            </a:r>
            <a:r>
              <a:rPr lang="en-US" sz="2000" b="1">
                <a:effectLst/>
                <a:latin typeface="+mj-lt"/>
              </a:rPr>
              <a:t> </a:t>
            </a:r>
            <a:r>
              <a:rPr lang="en-US" b="1">
                <a:effectLst/>
                <a:latin typeface="+mj-lt"/>
              </a:rPr>
              <a:t>   </a:t>
            </a:r>
          </a:p>
          <a:p>
            <a:pPr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i="1">
                <a:effectLst/>
                <a:latin typeface="+mj-lt"/>
              </a:rPr>
              <a:t>	- Luis Ortega, CHISPA Construction 	Superintendent for Rancho San Vicente homes</a:t>
            </a:r>
          </a:p>
          <a:p>
            <a:pPr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>
                <a:effectLst/>
                <a:latin typeface="+mj-lt"/>
              </a:rPr>
              <a:t> </a:t>
            </a:r>
          </a:p>
          <a:p>
            <a:pPr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>
                <a:effectLst/>
                <a:latin typeface="+mj-lt"/>
              </a:rPr>
              <a:t> </a:t>
            </a:r>
            <a:r>
              <a:rPr lang="en-US" sz="2000">
                <a:effectLst/>
                <a:latin typeface="+mj-lt"/>
              </a:rPr>
              <a:t>“It was encouraging to have local funding for our all-electric construction.  Now that we know how easy it is to apply and communicate with CCCE, we look forward to replicating this relationship in our next apartment building development.”</a:t>
            </a:r>
          </a:p>
          <a:p>
            <a:pPr marR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i="1">
                <a:effectLst/>
                <a:latin typeface="+mj-lt"/>
              </a:rPr>
              <a:t>	- Dana Cleary, CHISPA Director of Real Estate 		  Development</a:t>
            </a:r>
          </a:p>
        </p:txBody>
      </p:sp>
    </p:spTree>
    <p:extLst>
      <p:ext uri="{BB962C8B-B14F-4D97-AF65-F5344CB8AC3E}">
        <p14:creationId xmlns:p14="http://schemas.microsoft.com/office/powerpoint/2010/main" val="4255859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Rectangle 656">
            <a:extLst>
              <a:ext uri="{FF2B5EF4-FFF2-40B4-BE49-F238E27FC236}">
                <a16:creationId xmlns:a16="http://schemas.microsoft.com/office/drawing/2014/main" id="{670C7661-6998-4E41-BF88-77BA5A4510C2}"/>
              </a:ext>
            </a:extLst>
          </p:cNvPr>
          <p:cNvSpPr/>
          <p:nvPr/>
        </p:nvSpPr>
        <p:spPr>
          <a:xfrm rot="5400000">
            <a:off x="5551503" y="-5595904"/>
            <a:ext cx="1145553" cy="12217449"/>
          </a:xfrm>
          <a:prstGeom prst="rect">
            <a:avLst/>
          </a:prstGeom>
          <a:solidFill>
            <a:srgbClr val="1E9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D1704-6F03-43C4-8D45-D5328729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70" y="-671862"/>
            <a:ext cx="11784552" cy="1600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</a:rPr>
              <a:t>LOCAL OUTREACH &amp; ENGAGEMENT</a:t>
            </a:r>
            <a:endParaRPr lang="en-US" sz="4000" dirty="0">
              <a:solidFill>
                <a:schemeClr val="bg1"/>
              </a:solidFill>
              <a:latin typeface="Avenir Next LT Pro" panose="020B0504020202020204" pitchFamily="34" charset="0"/>
              <a:cs typeface="Calibri Light"/>
            </a:endParaRPr>
          </a:p>
        </p:txBody>
      </p:sp>
      <p:sp>
        <p:nvSpPr>
          <p:cNvPr id="731" name="Rectangle 730">
            <a:extLst>
              <a:ext uri="{FF2B5EF4-FFF2-40B4-BE49-F238E27FC236}">
                <a16:creationId xmlns:a16="http://schemas.microsoft.com/office/drawing/2014/main" id="{AC2867E5-B67A-4937-8073-EFAFF09F7618}"/>
              </a:ext>
            </a:extLst>
          </p:cNvPr>
          <p:cNvSpPr/>
          <p:nvPr/>
        </p:nvSpPr>
        <p:spPr>
          <a:xfrm rot="5400000" flipH="1">
            <a:off x="6068640" y="-4967487"/>
            <a:ext cx="92696" cy="12198865"/>
          </a:xfrm>
          <a:prstGeom prst="rect">
            <a:avLst/>
          </a:prstGeom>
          <a:solidFill>
            <a:srgbClr val="7A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8" descr="Icon&#10;&#10;Description automatically generated">
            <a:extLst>
              <a:ext uri="{FF2B5EF4-FFF2-40B4-BE49-F238E27FC236}">
                <a16:creationId xmlns:a16="http://schemas.microsoft.com/office/drawing/2014/main" id="{80509A78-68FA-4EA1-B865-CBB4D16E0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132" y="6165535"/>
            <a:ext cx="1748883" cy="520710"/>
          </a:xfrm>
          <a:prstGeom prst="rect">
            <a:avLst/>
          </a:prstGeom>
        </p:spPr>
      </p:pic>
      <p:pic>
        <p:nvPicPr>
          <p:cNvPr id="54" name="Picture 5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2D6082E3-8CC6-48F0-8F63-718FC2CA5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5" y="4090592"/>
            <a:ext cx="3979124" cy="2338132"/>
          </a:xfrm>
          <a:prstGeom prst="rect">
            <a:avLst/>
          </a:prstGeom>
        </p:spPr>
      </p:pic>
      <p:pic>
        <p:nvPicPr>
          <p:cNvPr id="6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26AE45BA-E8E9-44EB-960E-F1606A288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253" y="6179633"/>
            <a:ext cx="193753" cy="203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97E485-7CD5-4AF0-9ED3-4D9E7B3A1CB2}"/>
              </a:ext>
            </a:extLst>
          </p:cNvPr>
          <p:cNvSpPr txBox="1"/>
          <p:nvPr/>
        </p:nvSpPr>
        <p:spPr>
          <a:xfrm>
            <a:off x="4373696" y="1251204"/>
            <a:ext cx="7562464" cy="53737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rgbClr val="0E101A"/>
                </a:solidFill>
                <a:effectLst/>
              </a:rPr>
              <a:t>Farm Worker Outreach</a:t>
            </a: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•10 Farm Worker Outreach events in 2021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•Sponsoring La Tri-Color &amp; La Ley radio stations events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•Educate on CCCE services &amp; programs in person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srgbClr val="0E101A"/>
                </a:solidFill>
                <a:effectLst/>
              </a:rPr>
              <a:t>Underserved Community Outreach</a:t>
            </a: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•Presentations to stakeholders &amp; organizations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	•Latino Elder Outreach Network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	•</a:t>
            </a:r>
            <a:r>
              <a:rPr lang="en-US" sz="2000" dirty="0" err="1">
                <a:solidFill>
                  <a:srgbClr val="0E101A"/>
                </a:solidFill>
                <a:effectLst/>
              </a:rPr>
              <a:t>Promotores</a:t>
            </a: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	•</a:t>
            </a:r>
            <a:r>
              <a:rPr lang="en-US" sz="2000" dirty="0" err="1">
                <a:solidFill>
                  <a:srgbClr val="0E101A"/>
                </a:solidFill>
                <a:effectLst/>
              </a:rPr>
              <a:t>Lideres</a:t>
            </a:r>
            <a:r>
              <a:rPr lang="en-US" sz="2000" dirty="0">
                <a:solidFill>
                  <a:srgbClr val="0E101A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0E101A"/>
                </a:solidFill>
                <a:effectLst/>
              </a:rPr>
              <a:t>Campensinas</a:t>
            </a:r>
            <a:endParaRPr lang="en-US" sz="2000" dirty="0">
              <a:solidFill>
                <a:srgbClr val="0E101A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	•Mexican Consulate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•Public Engagement Team &amp; Community Advisory Council created a committee to improve outreach to;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E101A"/>
                </a:solidFill>
                <a:effectLst/>
              </a:rPr>
              <a:t>	•Low-income, food insecure, renters, senior citizens w/ fixed 	income, tribal &amp; migrant indigenous communities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cs typeface="Arial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cs typeface="Arial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2669AEE-BB3E-4BBE-B534-8A17E7717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0" y="1251204"/>
            <a:ext cx="3629202" cy="27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898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A9EFCA0-A2E2-4DBC-9FF5-8F0BB9286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CF0565C-C46B-4616-9C52-4DD92DC56B6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FA38D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Stay Connected with CCCE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3147402-BE8F-4191-B4E7-5B41DAD966AE}"/>
              </a:ext>
            </a:extLst>
          </p:cNvPr>
          <p:cNvSpPr>
            <a:spLocks noGrp="1"/>
          </p:cNvSpPr>
          <p:nvPr/>
        </p:nvSpPr>
        <p:spPr>
          <a:xfrm>
            <a:off x="981637" y="4919845"/>
            <a:ext cx="10805650" cy="852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b="1">
                <a:solidFill>
                  <a:prstClr val="black"/>
                </a:solidFill>
                <a:latin typeface="Corbel"/>
                <a:cs typeface="Corbel"/>
              </a:rPr>
              <a:t>Follow us online, join our newsletter and board agenda notification list, and check our extensive FAQ section on the website.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A97437A-821F-493D-BFE4-0BF6AEA3381E}"/>
              </a:ext>
            </a:extLst>
          </p:cNvPr>
          <p:cNvSpPr txBox="1"/>
          <p:nvPr/>
        </p:nvSpPr>
        <p:spPr>
          <a:xfrm>
            <a:off x="3652890" y="2082344"/>
            <a:ext cx="5334000" cy="250282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hlinkClick r:id="rId4"/>
              </a:rPr>
              <a:t>www.3Cenergy.org</a:t>
            </a:r>
            <a:endParaRPr lang="en-US" sz="2800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info@3CE.org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1.888.909.6227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3CEnergy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@3CEnergy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@3CEnergyEnEspanol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A1FD3-8097-420E-8D2D-202E41F39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84" y="3640889"/>
            <a:ext cx="261201" cy="261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DBF24-26DF-4C30-814C-67047C66D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70" y="4278474"/>
            <a:ext cx="276815" cy="276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CCB1D-47E5-4740-A92B-34A99E90B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82" y="3978486"/>
            <a:ext cx="272003" cy="272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5FF544-8C48-4C42-B353-1E0F4CC9FC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91" y="2488926"/>
            <a:ext cx="304799" cy="304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CDE691-CD3B-4853-9F5C-B58AACCCD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91" y="2941338"/>
            <a:ext cx="304799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4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02D1ACC-7CEB-4ACD-8057-81CE65C57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9"/>
            <a:ext cx="12192000" cy="685465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39666CB-823E-4C5C-BE6F-7C903FB5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141"/>
            <a:ext cx="10515600" cy="709118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E4E11A-E147-4AB1-A3D2-91E977F4E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858"/>
            <a:ext cx="106719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/>
          </a:p>
          <a:p>
            <a:r>
              <a:rPr lang="en-US" sz="3600" b="1"/>
              <a:t>CCA &amp; </a:t>
            </a:r>
            <a:r>
              <a:rPr lang="en-US" sz="3600" b="1" dirty="0"/>
              <a:t>CCCE OVERVIEW</a:t>
            </a:r>
          </a:p>
          <a:p>
            <a:r>
              <a:rPr lang="en-US" sz="3600" b="1" dirty="0"/>
              <a:t>PATHWAY TO 100% RENEWABLE</a:t>
            </a:r>
          </a:p>
          <a:p>
            <a:r>
              <a:rPr lang="en-US" sz="3600" b="1" dirty="0"/>
              <a:t>ENERGY PROGRAMS</a:t>
            </a:r>
          </a:p>
          <a:p>
            <a:r>
              <a:rPr lang="en-US" sz="3600" b="1" dirty="0"/>
              <a:t>UNDERSERVED COMMUNITY OUTREACH</a:t>
            </a:r>
          </a:p>
        </p:txBody>
      </p:sp>
    </p:spTree>
    <p:extLst>
      <p:ext uri="{BB962C8B-B14F-4D97-AF65-F5344CB8AC3E}">
        <p14:creationId xmlns:p14="http://schemas.microsoft.com/office/powerpoint/2010/main" val="273461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ood, bird&#10;&#10;Description automatically generated">
            <a:extLst>
              <a:ext uri="{FF2B5EF4-FFF2-40B4-BE49-F238E27FC236}">
                <a16:creationId xmlns:a16="http://schemas.microsoft.com/office/drawing/2014/main" id="{3B069C57-628B-4798-8604-B8FA3B044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C3B347-8131-4ED4-8F11-9851B240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688"/>
            <a:ext cx="10515600" cy="1325563"/>
          </a:xfrm>
        </p:spPr>
        <p:txBody>
          <a:bodyPr/>
          <a:lstStyle/>
          <a:p>
            <a:r>
              <a:rPr lang="en-US" b="1"/>
              <a:t>How Does CCA Work?</a:t>
            </a:r>
          </a:p>
        </p:txBody>
      </p:sp>
      <p:pic>
        <p:nvPicPr>
          <p:cNvPr id="3" name="Content Placeholder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9B572F-5C25-4B36-ADE2-2505F0942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83" y="1454504"/>
            <a:ext cx="8516943" cy="4546805"/>
          </a:xfr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1C4F6217-63C3-442F-B8FA-782293B51AF4}"/>
              </a:ext>
            </a:extLst>
          </p:cNvPr>
          <p:cNvSpPr txBox="1"/>
          <p:nvPr/>
        </p:nvSpPr>
        <p:spPr>
          <a:xfrm>
            <a:off x="838201" y="1123696"/>
            <a:ext cx="8114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“A Partnership to support shared customers”</a:t>
            </a:r>
          </a:p>
        </p:txBody>
      </p:sp>
    </p:spTree>
    <p:extLst>
      <p:ext uri="{BB962C8B-B14F-4D97-AF65-F5344CB8AC3E}">
        <p14:creationId xmlns:p14="http://schemas.microsoft.com/office/powerpoint/2010/main" val="302621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02D1ACC-7CEB-4ACD-8057-81CE65C57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9"/>
            <a:ext cx="12192000" cy="6854653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E3A39824-9B2C-4C13-8E53-0BEE968C9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5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6BD6CDDA-2C0A-40B8-8086-7F7198C7C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17DCAF-391C-4098-A3CC-6FE62DC8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33854" y="3085826"/>
            <a:ext cx="6344110" cy="6863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WHO WE ARE?</a:t>
            </a:r>
          </a:p>
        </p:txBody>
      </p:sp>
      <p:pic>
        <p:nvPicPr>
          <p:cNvPr id="42" name="Google Shape;232;p35">
            <a:extLst>
              <a:ext uri="{FF2B5EF4-FFF2-40B4-BE49-F238E27FC236}">
                <a16:creationId xmlns:a16="http://schemas.microsoft.com/office/drawing/2014/main" id="{6330BC23-054F-41D0-9B58-86E8C5CB308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532" y="3924190"/>
            <a:ext cx="885340" cy="88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33;p35">
            <a:extLst>
              <a:ext uri="{FF2B5EF4-FFF2-40B4-BE49-F238E27FC236}">
                <a16:creationId xmlns:a16="http://schemas.microsoft.com/office/drawing/2014/main" id="{36BB65F0-59F5-418F-93FC-0FBDE1DC72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4781" y="4977633"/>
            <a:ext cx="993029" cy="99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34;p35">
            <a:extLst>
              <a:ext uri="{FF2B5EF4-FFF2-40B4-BE49-F238E27FC236}">
                <a16:creationId xmlns:a16="http://schemas.microsoft.com/office/drawing/2014/main" id="{2EE26F2B-7816-492E-B341-A3F399D1C9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6509" y="52307"/>
            <a:ext cx="829940" cy="85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35;p35">
            <a:extLst>
              <a:ext uri="{FF2B5EF4-FFF2-40B4-BE49-F238E27FC236}">
                <a16:creationId xmlns:a16="http://schemas.microsoft.com/office/drawing/2014/main" id="{0BB37390-8AC9-4257-915E-71DD4A673FC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2266" y="947533"/>
            <a:ext cx="850048" cy="85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36;p35">
            <a:extLst>
              <a:ext uri="{FF2B5EF4-FFF2-40B4-BE49-F238E27FC236}">
                <a16:creationId xmlns:a16="http://schemas.microsoft.com/office/drawing/2014/main" id="{6ED6EAEA-CD8E-4123-9F13-F6C7BE7840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81908" y="54075"/>
            <a:ext cx="1011961" cy="85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37;p35">
            <a:extLst>
              <a:ext uri="{FF2B5EF4-FFF2-40B4-BE49-F238E27FC236}">
                <a16:creationId xmlns:a16="http://schemas.microsoft.com/office/drawing/2014/main" id="{2C22B03B-EFC9-4287-B664-9E99B7C20F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47775" y="72571"/>
            <a:ext cx="898045" cy="8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39;p35">
            <a:extLst>
              <a:ext uri="{FF2B5EF4-FFF2-40B4-BE49-F238E27FC236}">
                <a16:creationId xmlns:a16="http://schemas.microsoft.com/office/drawing/2014/main" id="{DE7EC02F-4D89-467A-9A15-7690CA21C4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80384" y="3924190"/>
            <a:ext cx="963773" cy="91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40;p35">
            <a:extLst>
              <a:ext uri="{FF2B5EF4-FFF2-40B4-BE49-F238E27FC236}">
                <a16:creationId xmlns:a16="http://schemas.microsoft.com/office/drawing/2014/main" id="{5FB7B2E1-2CA0-4A9A-9A93-EF8DB7466D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46616" y="1017821"/>
            <a:ext cx="858904" cy="85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41;p35">
            <a:extLst>
              <a:ext uri="{FF2B5EF4-FFF2-40B4-BE49-F238E27FC236}">
                <a16:creationId xmlns:a16="http://schemas.microsoft.com/office/drawing/2014/main" id="{7B751108-36D8-4EBC-B1DF-E6F20EE2334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56220" y="2902270"/>
            <a:ext cx="911239" cy="90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42;p35">
            <a:extLst>
              <a:ext uri="{FF2B5EF4-FFF2-40B4-BE49-F238E27FC236}">
                <a16:creationId xmlns:a16="http://schemas.microsoft.com/office/drawing/2014/main" id="{6A51A343-634F-4BC6-9DB9-C5ED817BAB3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19537" y="2810127"/>
            <a:ext cx="986335" cy="96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43;p35">
            <a:extLst>
              <a:ext uri="{FF2B5EF4-FFF2-40B4-BE49-F238E27FC236}">
                <a16:creationId xmlns:a16="http://schemas.microsoft.com/office/drawing/2014/main" id="{3C4E00CE-333B-4166-8299-A11D886ED7E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65971" y="4999861"/>
            <a:ext cx="963758" cy="87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44;p35">
            <a:extLst>
              <a:ext uri="{FF2B5EF4-FFF2-40B4-BE49-F238E27FC236}">
                <a16:creationId xmlns:a16="http://schemas.microsoft.com/office/drawing/2014/main" id="{3FE0788F-DDDC-4678-B958-F3922529B0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24848" y="72673"/>
            <a:ext cx="844927" cy="85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45;p35">
            <a:extLst>
              <a:ext uri="{FF2B5EF4-FFF2-40B4-BE49-F238E27FC236}">
                <a16:creationId xmlns:a16="http://schemas.microsoft.com/office/drawing/2014/main" id="{D9A30A85-B61F-4895-A692-0748086C58B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761148" y="151000"/>
            <a:ext cx="829942" cy="85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46;p35">
            <a:extLst>
              <a:ext uri="{FF2B5EF4-FFF2-40B4-BE49-F238E27FC236}">
                <a16:creationId xmlns:a16="http://schemas.microsoft.com/office/drawing/2014/main" id="{41E3CB50-C95A-4B7E-AD57-553000B22D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80384" y="1886419"/>
            <a:ext cx="902879" cy="77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47;p35">
            <a:extLst>
              <a:ext uri="{FF2B5EF4-FFF2-40B4-BE49-F238E27FC236}">
                <a16:creationId xmlns:a16="http://schemas.microsoft.com/office/drawing/2014/main" id="{A8E78C63-135A-425B-A0E1-FCAC34DB13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94915" y="3844585"/>
            <a:ext cx="1033848" cy="9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49;p35">
            <a:extLst>
              <a:ext uri="{FF2B5EF4-FFF2-40B4-BE49-F238E27FC236}">
                <a16:creationId xmlns:a16="http://schemas.microsoft.com/office/drawing/2014/main" id="{B349378A-3B4A-41D2-A7DD-2F5DCD8336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612500" y="3927247"/>
            <a:ext cx="1013647" cy="101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50;p35">
            <a:extLst>
              <a:ext uri="{FF2B5EF4-FFF2-40B4-BE49-F238E27FC236}">
                <a16:creationId xmlns:a16="http://schemas.microsoft.com/office/drawing/2014/main" id="{C6AE344B-7885-4D46-B127-961BB36D5E2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683326" y="1035643"/>
            <a:ext cx="902881" cy="89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51;p35">
            <a:extLst>
              <a:ext uri="{FF2B5EF4-FFF2-40B4-BE49-F238E27FC236}">
                <a16:creationId xmlns:a16="http://schemas.microsoft.com/office/drawing/2014/main" id="{0252CE02-CAC5-42AD-9B48-92EAF5DDC3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384480" y="2838539"/>
            <a:ext cx="986335" cy="98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52;p35">
            <a:extLst>
              <a:ext uri="{FF2B5EF4-FFF2-40B4-BE49-F238E27FC236}">
                <a16:creationId xmlns:a16="http://schemas.microsoft.com/office/drawing/2014/main" id="{98FC37B9-2F72-4B5C-8D1B-EE408B51B93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52442" y="1989432"/>
            <a:ext cx="933765" cy="93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54;p35">
            <a:extLst>
              <a:ext uri="{FF2B5EF4-FFF2-40B4-BE49-F238E27FC236}">
                <a16:creationId xmlns:a16="http://schemas.microsoft.com/office/drawing/2014/main" id="{9BE58590-B782-4DA0-83E2-9055C9255E2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557857" y="94530"/>
            <a:ext cx="1158938" cy="85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55;p35">
            <a:extLst>
              <a:ext uri="{FF2B5EF4-FFF2-40B4-BE49-F238E27FC236}">
                <a16:creationId xmlns:a16="http://schemas.microsoft.com/office/drawing/2014/main" id="{623F9E81-8F6A-4310-9D6F-FCAB947C040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4">
            <a:alphaModFix/>
          </a:blip>
          <a:srcRect t="7600" b="-7599"/>
          <a:stretch/>
        </p:blipFill>
        <p:spPr>
          <a:xfrm>
            <a:off x="9492543" y="1956182"/>
            <a:ext cx="967049" cy="96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56;p35">
            <a:extLst>
              <a:ext uri="{FF2B5EF4-FFF2-40B4-BE49-F238E27FC236}">
                <a16:creationId xmlns:a16="http://schemas.microsoft.com/office/drawing/2014/main" id="{120978AD-5A06-4418-835D-C728A7C314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656858" y="1930672"/>
            <a:ext cx="885337" cy="84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57;p35">
            <a:extLst>
              <a:ext uri="{FF2B5EF4-FFF2-40B4-BE49-F238E27FC236}">
                <a16:creationId xmlns:a16="http://schemas.microsoft.com/office/drawing/2014/main" id="{62D6F1C2-498C-459C-880D-D3A4785F5A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701546" y="4973044"/>
            <a:ext cx="1065332" cy="104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58;p35">
            <a:extLst>
              <a:ext uri="{FF2B5EF4-FFF2-40B4-BE49-F238E27FC236}">
                <a16:creationId xmlns:a16="http://schemas.microsoft.com/office/drawing/2014/main" id="{4BB5B0C1-B770-4BD8-82B6-E77D678DDE2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664571" y="24409"/>
            <a:ext cx="1158926" cy="86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59;p35">
            <a:extLst>
              <a:ext uri="{FF2B5EF4-FFF2-40B4-BE49-F238E27FC236}">
                <a16:creationId xmlns:a16="http://schemas.microsoft.com/office/drawing/2014/main" id="{49DC7418-0DB5-49F0-98B6-E72BDBDC315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840684" y="109983"/>
            <a:ext cx="894485" cy="88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60;p35">
            <a:extLst>
              <a:ext uri="{FF2B5EF4-FFF2-40B4-BE49-F238E27FC236}">
                <a16:creationId xmlns:a16="http://schemas.microsoft.com/office/drawing/2014/main" id="{3210458D-7EBC-4405-8731-F390485CF0B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796706" y="144756"/>
            <a:ext cx="902905" cy="88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61;p35">
            <a:extLst>
              <a:ext uri="{FF2B5EF4-FFF2-40B4-BE49-F238E27FC236}">
                <a16:creationId xmlns:a16="http://schemas.microsoft.com/office/drawing/2014/main" id="{F8990072-81A7-4293-83F1-CBD672763E6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575006" y="5029909"/>
            <a:ext cx="875395" cy="87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62;p35">
            <a:extLst>
              <a:ext uri="{FF2B5EF4-FFF2-40B4-BE49-F238E27FC236}">
                <a16:creationId xmlns:a16="http://schemas.microsoft.com/office/drawing/2014/main" id="{2FFB57BF-8722-49F2-A7AD-A830F15507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8210405" y="4973044"/>
            <a:ext cx="777163" cy="88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263;p35">
            <a:extLst>
              <a:ext uri="{FF2B5EF4-FFF2-40B4-BE49-F238E27FC236}">
                <a16:creationId xmlns:a16="http://schemas.microsoft.com/office/drawing/2014/main" id="{F592BD98-F513-41DA-87BE-5BC90689854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619399" y="5029910"/>
            <a:ext cx="875395" cy="87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264;p35">
            <a:extLst>
              <a:ext uri="{FF2B5EF4-FFF2-40B4-BE49-F238E27FC236}">
                <a16:creationId xmlns:a16="http://schemas.microsoft.com/office/drawing/2014/main" id="{9E8BC901-7AD2-470E-B4A5-2DE4F2495FF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753924" y="4844210"/>
            <a:ext cx="1312598" cy="120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248;p35">
            <a:extLst>
              <a:ext uri="{FF2B5EF4-FFF2-40B4-BE49-F238E27FC236}">
                <a16:creationId xmlns:a16="http://schemas.microsoft.com/office/drawing/2014/main" id="{C23A167E-DB36-43C3-A184-F753DC3787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0683326" y="2985564"/>
            <a:ext cx="894484" cy="8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238;p35">
            <a:extLst>
              <a:ext uri="{FF2B5EF4-FFF2-40B4-BE49-F238E27FC236}">
                <a16:creationId xmlns:a16="http://schemas.microsoft.com/office/drawing/2014/main" id="{49EF5EE6-E8EB-4C18-A967-1C6E4504E78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5">
            <a:alphaModFix/>
          </a:blip>
          <a:srcRect t="20630" b="-20630"/>
          <a:stretch/>
        </p:blipFill>
        <p:spPr>
          <a:xfrm>
            <a:off x="2118373" y="1097711"/>
            <a:ext cx="1528865" cy="85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748C11-B6BE-4E5B-8702-B30D9D65D46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064" y="4940894"/>
            <a:ext cx="964411" cy="964411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F44B5EA-471A-4513-8467-3779BCC78A3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79" y="1199298"/>
            <a:ext cx="4446215" cy="36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2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lower&#10;&#10;Description automatically generated">
            <a:extLst>
              <a:ext uri="{FF2B5EF4-FFF2-40B4-BE49-F238E27FC236}">
                <a16:creationId xmlns:a16="http://schemas.microsoft.com/office/drawing/2014/main" id="{CA1E09D8-24DA-4150-80E9-66816BEC3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4" y="0"/>
            <a:ext cx="12192000" cy="685579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512288B6-9925-4ECC-93AA-444D7593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024" y="361907"/>
            <a:ext cx="3548542" cy="703495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Upcoming Expansion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6A322EC-AEED-43A9-AADD-0E2AD7C7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4022" y="1568742"/>
            <a:ext cx="5201173" cy="4278385"/>
          </a:xfrm>
        </p:spPr>
        <p:txBody>
          <a:bodyPr>
            <a:noAutofit/>
          </a:bodyPr>
          <a:lstStyle/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Over 440,000 customers by January 2022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Total retail load consumption is estimated at 5,118 GWh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Successful enrollment of 3 jurisdictions in October 2021 (SCE Service Territory):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Carpinteria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Goleta</a:t>
            </a:r>
          </a:p>
          <a:p>
            <a:pPr marL="1200150" lvl="2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Unincorporated Southern Santa Barbara County 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Enrollment of the City of Buellton in January 2022 (PG&amp;E Service Territory)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202B24CE-0A03-44A7-A58D-BA6454670DE8}"/>
              </a:ext>
            </a:extLst>
          </p:cNvPr>
          <p:cNvSpPr txBox="1">
            <a:spLocks/>
          </p:cNvSpPr>
          <p:nvPr/>
        </p:nvSpPr>
        <p:spPr>
          <a:xfrm>
            <a:off x="6408566" y="1198572"/>
            <a:ext cx="4945233" cy="370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ECD9C2-A60F-4DD1-8B3B-C7690A7EC6A8}"/>
              </a:ext>
            </a:extLst>
          </p:cNvPr>
          <p:cNvSpPr/>
          <p:nvPr/>
        </p:nvSpPr>
        <p:spPr>
          <a:xfrm>
            <a:off x="0" y="421727"/>
            <a:ext cx="2760292" cy="4529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0E274-0C3A-495C-8DAB-5A6BB36CBA50}"/>
              </a:ext>
            </a:extLst>
          </p:cNvPr>
          <p:cNvSpPr/>
          <p:nvPr/>
        </p:nvSpPr>
        <p:spPr>
          <a:xfrm>
            <a:off x="3110669" y="5913441"/>
            <a:ext cx="3273354" cy="4529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C9DF5B67-60E7-4ADA-9F0B-CD94D3EC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76" y="771494"/>
            <a:ext cx="6348760" cy="52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66AD2C-86A5-48C2-BFDF-21C28E0B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78"/>
            <a:ext cx="12192000" cy="685465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39666CB-823E-4C5C-BE6F-7C903FB5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54"/>
            <a:ext cx="10515600" cy="753556"/>
          </a:xfrm>
        </p:spPr>
        <p:txBody>
          <a:bodyPr/>
          <a:lstStyle/>
          <a:p>
            <a:r>
              <a:rPr lang="en-US" b="1" dirty="0">
                <a:latin typeface="Avenir Next LT Pro" panose="020B0504020202020204" pitchFamily="34" charset="0"/>
              </a:rPr>
              <a:t>CCCE GOVERNANCE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CBA70B-9172-45D3-BB1F-E1232F7FA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1310"/>
            <a:ext cx="10515600" cy="868149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en-US" sz="1400" kern="0">
                <a:solidFill>
                  <a:schemeClr val="accent2"/>
                </a:solidFill>
                <a:ea typeface="Comfortaa"/>
                <a:cs typeface="Comfortaa"/>
                <a:sym typeface="Comfortaa"/>
              </a:rPr>
              <a:t>Policy Board:            		Meets 4 Times Annually including Annual Meeting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1400" kern="0">
                <a:solidFill>
                  <a:schemeClr val="accent2"/>
                </a:solidFill>
                <a:ea typeface="Comfortaa"/>
                <a:cs typeface="Comfortaa"/>
                <a:sym typeface="Comfortaa"/>
              </a:rPr>
              <a:t>Operations Board:   	 	Meets 10 Times Annually including Annual Meeting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1400" kern="0">
                <a:solidFill>
                  <a:schemeClr val="accent2"/>
                </a:solidFill>
                <a:ea typeface="Comfortaa"/>
                <a:cs typeface="Comfortaa"/>
                <a:sym typeface="Comfortaa"/>
              </a:rPr>
              <a:t>Community Advisory Council: 	Meets 7 Times Annually including Annual Meeting</a:t>
            </a:r>
            <a:endParaRPr lang="en-US" sz="1800">
              <a:solidFill>
                <a:schemeClr val="accent2"/>
              </a:solidFill>
            </a:endParaRPr>
          </a:p>
        </p:txBody>
      </p:sp>
      <p:grpSp>
        <p:nvGrpSpPr>
          <p:cNvPr id="2" name="Google Shape;272;p36">
            <a:extLst>
              <a:ext uri="{FF2B5EF4-FFF2-40B4-BE49-F238E27FC236}">
                <a16:creationId xmlns:a16="http://schemas.microsoft.com/office/drawing/2014/main" id="{8A838194-716E-4FDE-A5DA-93158DC791B9}"/>
              </a:ext>
            </a:extLst>
          </p:cNvPr>
          <p:cNvGrpSpPr/>
          <p:nvPr/>
        </p:nvGrpSpPr>
        <p:grpSpPr>
          <a:xfrm>
            <a:off x="1458273" y="1813873"/>
            <a:ext cx="9275454" cy="1237056"/>
            <a:chOff x="3784" y="0"/>
            <a:chExt cx="8839289" cy="1127485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Google Shape;273;p36">
              <a:extLst>
                <a:ext uri="{FF2B5EF4-FFF2-40B4-BE49-F238E27FC236}">
                  <a16:creationId xmlns:a16="http://schemas.microsoft.com/office/drawing/2014/main" id="{A3C9B23D-B0E2-48B1-A154-D62BB29A4577}"/>
                </a:ext>
              </a:extLst>
            </p:cNvPr>
            <p:cNvSpPr/>
            <p:nvPr/>
          </p:nvSpPr>
          <p:spPr>
            <a:xfrm>
              <a:off x="3784" y="0"/>
              <a:ext cx="96330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4;p36">
              <a:extLst>
                <a:ext uri="{FF2B5EF4-FFF2-40B4-BE49-F238E27FC236}">
                  <a16:creationId xmlns:a16="http://schemas.microsoft.com/office/drawing/2014/main" id="{4663393B-7AD2-4BA5-A5EE-FF1BE5B341F1}"/>
                </a:ext>
              </a:extLst>
            </p:cNvPr>
            <p:cNvSpPr txBox="1"/>
            <p:nvPr/>
          </p:nvSpPr>
          <p:spPr>
            <a:xfrm>
              <a:off x="31998" y="28214"/>
              <a:ext cx="906877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County of Santa Cruz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5;p36">
              <a:extLst>
                <a:ext uri="{FF2B5EF4-FFF2-40B4-BE49-F238E27FC236}">
                  <a16:creationId xmlns:a16="http://schemas.microsoft.com/office/drawing/2014/main" id="{69BAC83D-E9A3-4966-A659-3977BA70BB6E}"/>
                </a:ext>
              </a:extLst>
            </p:cNvPr>
            <p:cNvSpPr/>
            <p:nvPr/>
          </p:nvSpPr>
          <p:spPr>
            <a:xfrm>
              <a:off x="1128924" y="0"/>
              <a:ext cx="96330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6;p36">
              <a:extLst>
                <a:ext uri="{FF2B5EF4-FFF2-40B4-BE49-F238E27FC236}">
                  <a16:creationId xmlns:a16="http://schemas.microsoft.com/office/drawing/2014/main" id="{3117348A-2A9F-4BCF-BDD4-D4C3E6EB4DB9}"/>
                </a:ext>
              </a:extLst>
            </p:cNvPr>
            <p:cNvSpPr txBox="1"/>
            <p:nvPr/>
          </p:nvSpPr>
          <p:spPr>
            <a:xfrm>
              <a:off x="1157138" y="28214"/>
              <a:ext cx="906877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City of Santa Cruz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7;p36">
              <a:extLst>
                <a:ext uri="{FF2B5EF4-FFF2-40B4-BE49-F238E27FC236}">
                  <a16:creationId xmlns:a16="http://schemas.microsoft.com/office/drawing/2014/main" id="{9E932DB4-40D3-4335-8466-C656EEAC9106}"/>
                </a:ext>
              </a:extLst>
            </p:cNvPr>
            <p:cNvSpPr/>
            <p:nvPr/>
          </p:nvSpPr>
          <p:spPr>
            <a:xfrm>
              <a:off x="2225849" y="0"/>
              <a:ext cx="106939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8;p36">
              <a:extLst>
                <a:ext uri="{FF2B5EF4-FFF2-40B4-BE49-F238E27FC236}">
                  <a16:creationId xmlns:a16="http://schemas.microsoft.com/office/drawing/2014/main" id="{BEF46E98-54FD-4F83-A7DC-86F6C12FEC18}"/>
                </a:ext>
              </a:extLst>
            </p:cNvPr>
            <p:cNvSpPr txBox="1"/>
            <p:nvPr/>
          </p:nvSpPr>
          <p:spPr>
            <a:xfrm>
              <a:off x="2282279" y="28214"/>
              <a:ext cx="963306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City of Watsonvill</a:t>
              </a:r>
              <a:r>
                <a:rPr lang="en-US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9;p36">
              <a:extLst>
                <a:ext uri="{FF2B5EF4-FFF2-40B4-BE49-F238E27FC236}">
                  <a16:creationId xmlns:a16="http://schemas.microsoft.com/office/drawing/2014/main" id="{6330106E-5857-4EA2-91B0-663D49006916}"/>
                </a:ext>
              </a:extLst>
            </p:cNvPr>
            <p:cNvSpPr/>
            <p:nvPr/>
          </p:nvSpPr>
          <p:spPr>
            <a:xfrm>
              <a:off x="3379206" y="0"/>
              <a:ext cx="96330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0;p36">
              <a:extLst>
                <a:ext uri="{FF2B5EF4-FFF2-40B4-BE49-F238E27FC236}">
                  <a16:creationId xmlns:a16="http://schemas.microsoft.com/office/drawing/2014/main" id="{814D4EE2-C36B-47A7-8901-9A2C69101828}"/>
                </a:ext>
              </a:extLst>
            </p:cNvPr>
            <p:cNvSpPr txBox="1"/>
            <p:nvPr/>
          </p:nvSpPr>
          <p:spPr>
            <a:xfrm>
              <a:off x="3407420" y="28214"/>
              <a:ext cx="906877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County of Monterey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1;p36">
              <a:extLst>
                <a:ext uri="{FF2B5EF4-FFF2-40B4-BE49-F238E27FC236}">
                  <a16:creationId xmlns:a16="http://schemas.microsoft.com/office/drawing/2014/main" id="{BAF2AC8B-E5A7-41B5-AE8D-6499CCEAC40A}"/>
                </a:ext>
              </a:extLst>
            </p:cNvPr>
            <p:cNvSpPr/>
            <p:nvPr/>
          </p:nvSpPr>
          <p:spPr>
            <a:xfrm>
              <a:off x="4504346" y="0"/>
              <a:ext cx="96330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2;p36">
              <a:extLst>
                <a:ext uri="{FF2B5EF4-FFF2-40B4-BE49-F238E27FC236}">
                  <a16:creationId xmlns:a16="http://schemas.microsoft.com/office/drawing/2014/main" id="{7C3C9494-CC43-4EE6-862C-EE64A5039FF4}"/>
                </a:ext>
              </a:extLst>
            </p:cNvPr>
            <p:cNvSpPr txBox="1"/>
            <p:nvPr/>
          </p:nvSpPr>
          <p:spPr>
            <a:xfrm>
              <a:off x="4532560" y="28214"/>
              <a:ext cx="906877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City of Salinas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3;p36">
              <a:extLst>
                <a:ext uri="{FF2B5EF4-FFF2-40B4-BE49-F238E27FC236}">
                  <a16:creationId xmlns:a16="http://schemas.microsoft.com/office/drawing/2014/main" id="{D2FCF029-4292-4EDF-95F6-58A6D8ADC21B}"/>
                </a:ext>
              </a:extLst>
            </p:cNvPr>
            <p:cNvSpPr/>
            <p:nvPr/>
          </p:nvSpPr>
          <p:spPr>
            <a:xfrm>
              <a:off x="5629487" y="0"/>
              <a:ext cx="96330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4;p36">
              <a:extLst>
                <a:ext uri="{FF2B5EF4-FFF2-40B4-BE49-F238E27FC236}">
                  <a16:creationId xmlns:a16="http://schemas.microsoft.com/office/drawing/2014/main" id="{AFBD79CC-25BD-4DCA-82B3-89B416F33320}"/>
                </a:ext>
              </a:extLst>
            </p:cNvPr>
            <p:cNvSpPr txBox="1"/>
            <p:nvPr/>
          </p:nvSpPr>
          <p:spPr>
            <a:xfrm>
              <a:off x="5657701" y="28214"/>
              <a:ext cx="906877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County of San Benito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5;p36">
              <a:extLst>
                <a:ext uri="{FF2B5EF4-FFF2-40B4-BE49-F238E27FC236}">
                  <a16:creationId xmlns:a16="http://schemas.microsoft.com/office/drawing/2014/main" id="{359E834B-25EA-42B3-BF56-9770B48C5676}"/>
                </a:ext>
              </a:extLst>
            </p:cNvPr>
            <p:cNvSpPr/>
            <p:nvPr/>
          </p:nvSpPr>
          <p:spPr>
            <a:xfrm>
              <a:off x="6754627" y="0"/>
              <a:ext cx="96330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6;p36">
              <a:extLst>
                <a:ext uri="{FF2B5EF4-FFF2-40B4-BE49-F238E27FC236}">
                  <a16:creationId xmlns:a16="http://schemas.microsoft.com/office/drawing/2014/main" id="{99D3A379-F90F-4DCF-AE94-C532296A39ED}"/>
                </a:ext>
              </a:extLst>
            </p:cNvPr>
            <p:cNvSpPr txBox="1"/>
            <p:nvPr/>
          </p:nvSpPr>
          <p:spPr>
            <a:xfrm>
              <a:off x="6782841" y="28214"/>
              <a:ext cx="906877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County of Santa Barbara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7;p36">
              <a:extLst>
                <a:ext uri="{FF2B5EF4-FFF2-40B4-BE49-F238E27FC236}">
                  <a16:creationId xmlns:a16="http://schemas.microsoft.com/office/drawing/2014/main" id="{15A3BE6C-3130-46BD-BFC4-C945E8F73D9E}"/>
                </a:ext>
              </a:extLst>
            </p:cNvPr>
            <p:cNvSpPr/>
            <p:nvPr/>
          </p:nvSpPr>
          <p:spPr>
            <a:xfrm>
              <a:off x="7879768" y="0"/>
              <a:ext cx="963305" cy="112748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;p36">
              <a:extLst>
                <a:ext uri="{FF2B5EF4-FFF2-40B4-BE49-F238E27FC236}">
                  <a16:creationId xmlns:a16="http://schemas.microsoft.com/office/drawing/2014/main" id="{26EA8180-107C-4B20-8072-0467959055BE}"/>
                </a:ext>
              </a:extLst>
            </p:cNvPr>
            <p:cNvSpPr txBox="1"/>
            <p:nvPr/>
          </p:nvSpPr>
          <p:spPr>
            <a:xfrm>
              <a:off x="7907982" y="28214"/>
              <a:ext cx="906877" cy="107105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City of Santa Maria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289;p36">
            <a:extLst>
              <a:ext uri="{FF2B5EF4-FFF2-40B4-BE49-F238E27FC236}">
                <a16:creationId xmlns:a16="http://schemas.microsoft.com/office/drawing/2014/main" id="{393ADBA2-6BD3-4C20-9DE3-04E86616D740}"/>
              </a:ext>
            </a:extLst>
          </p:cNvPr>
          <p:cNvGrpSpPr/>
          <p:nvPr/>
        </p:nvGrpSpPr>
        <p:grpSpPr>
          <a:xfrm>
            <a:off x="1049900" y="3161899"/>
            <a:ext cx="9881426" cy="2081310"/>
            <a:chOff x="4595" y="0"/>
            <a:chExt cx="9160704" cy="2607303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2" name="Google Shape;290;p36">
              <a:extLst>
                <a:ext uri="{FF2B5EF4-FFF2-40B4-BE49-F238E27FC236}">
                  <a16:creationId xmlns:a16="http://schemas.microsoft.com/office/drawing/2014/main" id="{4BC0A645-E1C0-4A9E-9B93-FBF0CC879F19}"/>
                </a:ext>
              </a:extLst>
            </p:cNvPr>
            <p:cNvSpPr/>
            <p:nvPr/>
          </p:nvSpPr>
          <p:spPr>
            <a:xfrm>
              <a:off x="4595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91;p36">
              <a:extLst>
                <a:ext uri="{FF2B5EF4-FFF2-40B4-BE49-F238E27FC236}">
                  <a16:creationId xmlns:a16="http://schemas.microsoft.com/office/drawing/2014/main" id="{07A71BF1-B3C6-473A-9110-F2C396C692C9}"/>
                </a:ext>
              </a:extLst>
            </p:cNvPr>
            <p:cNvSpPr txBox="1"/>
            <p:nvPr/>
          </p:nvSpPr>
          <p:spPr>
            <a:xfrm>
              <a:off x="30553" y="25958"/>
              <a:ext cx="834355" cy="25294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Coastal Cities</a:t>
              </a: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Marina*</a:t>
              </a:r>
            </a:p>
            <a:p>
              <a:pPr algn="ctr">
                <a:buClr>
                  <a:srgbClr val="000000"/>
                </a:buClr>
                <a:buSzPts val="1300"/>
              </a:pPr>
              <a:endParaRPr sz="5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Sand City</a:t>
              </a:r>
            </a:p>
            <a:p>
              <a:pPr algn="ctr">
                <a:buClr>
                  <a:srgbClr val="000000"/>
                </a:buClr>
                <a:buSzPts val="1300"/>
              </a:pPr>
              <a:endParaRPr sz="4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Seaside</a:t>
              </a:r>
            </a:p>
            <a:p>
              <a:pPr>
                <a:buClr>
                  <a:srgbClr val="000000"/>
                </a:buClr>
                <a:buSzPts val="1300"/>
              </a:pPr>
              <a:endParaRPr sz="5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Del Rey Oaks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92;p36">
              <a:extLst>
                <a:ext uri="{FF2B5EF4-FFF2-40B4-BE49-F238E27FC236}">
                  <a16:creationId xmlns:a16="http://schemas.microsoft.com/office/drawing/2014/main" id="{A3F799AA-4926-4BDC-BF43-3788694826EB}"/>
                </a:ext>
              </a:extLst>
            </p:cNvPr>
            <p:cNvSpPr/>
            <p:nvPr/>
          </p:nvSpPr>
          <p:spPr>
            <a:xfrm>
              <a:off x="1039760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93;p36">
              <a:extLst>
                <a:ext uri="{FF2B5EF4-FFF2-40B4-BE49-F238E27FC236}">
                  <a16:creationId xmlns:a16="http://schemas.microsoft.com/office/drawing/2014/main" id="{F18500A4-A48D-403C-84A4-D3ADD1CA6C01}"/>
                </a:ext>
              </a:extLst>
            </p:cNvPr>
            <p:cNvSpPr txBox="1"/>
            <p:nvPr/>
          </p:nvSpPr>
          <p:spPr>
            <a:xfrm>
              <a:off x="1065718" y="25958"/>
              <a:ext cx="834355" cy="252942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Peninsula Cities</a:t>
              </a: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Carmel</a:t>
              </a: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Monterey*</a:t>
              </a: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Pacific Grove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94;p36">
              <a:extLst>
                <a:ext uri="{FF2B5EF4-FFF2-40B4-BE49-F238E27FC236}">
                  <a16:creationId xmlns:a16="http://schemas.microsoft.com/office/drawing/2014/main" id="{E4E835EA-37CA-42CC-B6BA-00D259C6F0E5}"/>
                </a:ext>
              </a:extLst>
            </p:cNvPr>
            <p:cNvSpPr/>
            <p:nvPr/>
          </p:nvSpPr>
          <p:spPr>
            <a:xfrm>
              <a:off x="2074925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95;p36">
              <a:extLst>
                <a:ext uri="{FF2B5EF4-FFF2-40B4-BE49-F238E27FC236}">
                  <a16:creationId xmlns:a16="http://schemas.microsoft.com/office/drawing/2014/main" id="{EDB580F0-48F2-43EF-8678-E6685C3E8A4A}"/>
                </a:ext>
              </a:extLst>
            </p:cNvPr>
            <p:cNvSpPr txBox="1"/>
            <p:nvPr/>
          </p:nvSpPr>
          <p:spPr>
            <a:xfrm>
              <a:off x="2100883" y="25958"/>
              <a:ext cx="834355" cy="25294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Salinas Cities</a:t>
              </a: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Greenfield</a:t>
              </a:r>
              <a:br>
                <a:rPr lang="en" sz="1300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Gonzales*</a:t>
              </a:r>
              <a:br>
                <a:rPr lang="en" sz="1300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Soledad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96;p36">
              <a:extLst>
                <a:ext uri="{FF2B5EF4-FFF2-40B4-BE49-F238E27FC236}">
                  <a16:creationId xmlns:a16="http://schemas.microsoft.com/office/drawing/2014/main" id="{C3FD9314-2F94-4594-881A-9C8ECCC08C58}"/>
                </a:ext>
              </a:extLst>
            </p:cNvPr>
            <p:cNvSpPr/>
            <p:nvPr/>
          </p:nvSpPr>
          <p:spPr>
            <a:xfrm>
              <a:off x="3110090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97;p36">
              <a:extLst>
                <a:ext uri="{FF2B5EF4-FFF2-40B4-BE49-F238E27FC236}">
                  <a16:creationId xmlns:a16="http://schemas.microsoft.com/office/drawing/2014/main" id="{3E9E7CE2-4A63-422C-A072-EBC0E715CDF4}"/>
                </a:ext>
              </a:extLst>
            </p:cNvPr>
            <p:cNvSpPr txBox="1"/>
            <p:nvPr/>
          </p:nvSpPr>
          <p:spPr>
            <a:xfrm>
              <a:off x="3136048" y="25958"/>
              <a:ext cx="834355" cy="25294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San Benito Cities</a:t>
              </a: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b="1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Hollister</a:t>
              </a:r>
              <a:br>
                <a:rPr lang="en" sz="1300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San Juan Bautista*</a:t>
              </a:r>
              <a:br>
                <a:rPr lang="en" sz="1300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98;p36">
              <a:extLst>
                <a:ext uri="{FF2B5EF4-FFF2-40B4-BE49-F238E27FC236}">
                  <a16:creationId xmlns:a16="http://schemas.microsoft.com/office/drawing/2014/main" id="{CCB2514A-2894-40F5-8B5A-06F98CA97DD3}"/>
                </a:ext>
              </a:extLst>
            </p:cNvPr>
            <p:cNvSpPr/>
            <p:nvPr/>
          </p:nvSpPr>
          <p:spPr>
            <a:xfrm>
              <a:off x="4145255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99;p36">
              <a:extLst>
                <a:ext uri="{FF2B5EF4-FFF2-40B4-BE49-F238E27FC236}">
                  <a16:creationId xmlns:a16="http://schemas.microsoft.com/office/drawing/2014/main" id="{6EF6C09F-6806-48E4-8A9B-6664B7FCC027}"/>
                </a:ext>
              </a:extLst>
            </p:cNvPr>
            <p:cNvSpPr txBox="1"/>
            <p:nvPr/>
          </p:nvSpPr>
          <p:spPr>
            <a:xfrm>
              <a:off x="4171213" y="25958"/>
              <a:ext cx="834355" cy="25294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Santa Cruz Cities</a:t>
              </a:r>
              <a:br>
                <a:rPr lang="en" sz="1300" b="1" u="sng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b="1" u="sng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Capitola</a:t>
              </a: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Scotts Valley*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00;p36">
              <a:extLst>
                <a:ext uri="{FF2B5EF4-FFF2-40B4-BE49-F238E27FC236}">
                  <a16:creationId xmlns:a16="http://schemas.microsoft.com/office/drawing/2014/main" id="{F1D4CFFC-C8B4-4CCD-BB69-30ED596B2130}"/>
                </a:ext>
              </a:extLst>
            </p:cNvPr>
            <p:cNvSpPr/>
            <p:nvPr/>
          </p:nvSpPr>
          <p:spPr>
            <a:xfrm>
              <a:off x="5180420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01;p36">
              <a:extLst>
                <a:ext uri="{FF2B5EF4-FFF2-40B4-BE49-F238E27FC236}">
                  <a16:creationId xmlns:a16="http://schemas.microsoft.com/office/drawing/2014/main" id="{B775A428-FC6C-4DA2-B186-F0EE93CFD21B}"/>
                </a:ext>
              </a:extLst>
            </p:cNvPr>
            <p:cNvSpPr txBox="1"/>
            <p:nvPr/>
          </p:nvSpPr>
          <p:spPr>
            <a:xfrm>
              <a:off x="5206378" y="25958"/>
              <a:ext cx="834355" cy="25294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San Luis Obispo Cities</a:t>
              </a: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en" sz="1300" u="sng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u="sng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San Luis Obispo*</a:t>
              </a: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Morro Bay</a:t>
              </a: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10000"/>
                </a:buClr>
                <a:buSzPts val="1300"/>
              </a:pPr>
              <a:r>
                <a:rPr lang="en" sz="1300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  <a:t>Paso Robles</a:t>
              </a:r>
              <a:br>
                <a:rPr lang="en" sz="1300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02;p36">
              <a:extLst>
                <a:ext uri="{FF2B5EF4-FFF2-40B4-BE49-F238E27FC236}">
                  <a16:creationId xmlns:a16="http://schemas.microsoft.com/office/drawing/2014/main" id="{ABDAC466-5212-4ADD-BDC1-CC3EFD9E963B}"/>
                </a:ext>
              </a:extLst>
            </p:cNvPr>
            <p:cNvSpPr/>
            <p:nvPr/>
          </p:nvSpPr>
          <p:spPr>
            <a:xfrm>
              <a:off x="6215586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03;p36">
              <a:extLst>
                <a:ext uri="{FF2B5EF4-FFF2-40B4-BE49-F238E27FC236}">
                  <a16:creationId xmlns:a16="http://schemas.microsoft.com/office/drawing/2014/main" id="{82CD9C55-3D17-4CEF-A15C-02EDBF71510B}"/>
                </a:ext>
              </a:extLst>
            </p:cNvPr>
            <p:cNvSpPr txBox="1"/>
            <p:nvPr/>
          </p:nvSpPr>
          <p:spPr>
            <a:xfrm>
              <a:off x="6241544" y="25959"/>
              <a:ext cx="834355" cy="25813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South County Cities</a:t>
              </a: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en" sz="1300" u="sng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u="sng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Arroyo Grande</a:t>
              </a: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Grover Beach*</a:t>
              </a: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Pismo Beach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10000"/>
                </a:buClr>
                <a:buSzPts val="1300"/>
              </a:pPr>
              <a:br>
                <a:rPr lang="en" sz="1300" kern="0">
                  <a:solidFill>
                    <a:srgbClr val="01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300" kern="0">
                <a:solidFill>
                  <a:srgbClr val="01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304;p36">
              <a:extLst>
                <a:ext uri="{FF2B5EF4-FFF2-40B4-BE49-F238E27FC236}">
                  <a16:creationId xmlns:a16="http://schemas.microsoft.com/office/drawing/2014/main" id="{CA6EF6E2-5630-46E1-861A-B346F3F16CF8}"/>
                </a:ext>
              </a:extLst>
            </p:cNvPr>
            <p:cNvSpPr/>
            <p:nvPr/>
          </p:nvSpPr>
          <p:spPr>
            <a:xfrm>
              <a:off x="7250751" y="0"/>
              <a:ext cx="853488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05;p36">
              <a:extLst>
                <a:ext uri="{FF2B5EF4-FFF2-40B4-BE49-F238E27FC236}">
                  <a16:creationId xmlns:a16="http://schemas.microsoft.com/office/drawing/2014/main" id="{8FBADFB6-15D0-4E11-8A9A-5B9B4D22C7D0}"/>
                </a:ext>
              </a:extLst>
            </p:cNvPr>
            <p:cNvSpPr txBox="1"/>
            <p:nvPr/>
          </p:nvSpPr>
          <p:spPr>
            <a:xfrm>
              <a:off x="7275749" y="25001"/>
              <a:ext cx="853500" cy="2531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9525" tIns="49525" rIns="49525" bIns="49525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300"/>
              </a:pPr>
              <a:r>
                <a:rPr lang="en" sz="13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SB County Cities</a:t>
              </a:r>
              <a:br>
                <a:rPr lang="en" sz="1300" u="sng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lang="en" sz="1300" u="sng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Guadalupe*</a:t>
              </a: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Solvang</a:t>
              </a: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Buellton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>
                <a:lnSpc>
                  <a:spcPct val="90000"/>
                </a:lnSpc>
                <a:spcBef>
                  <a:spcPts val="455"/>
                </a:spcBef>
                <a:buClr>
                  <a:srgbClr val="000000"/>
                </a:buClr>
                <a:buSzPts val="1300"/>
              </a:pP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06;p36">
              <a:extLst>
                <a:ext uri="{FF2B5EF4-FFF2-40B4-BE49-F238E27FC236}">
                  <a16:creationId xmlns:a16="http://schemas.microsoft.com/office/drawing/2014/main" id="{EC31028A-466D-4AB8-9F4E-C4B4AB2D12BB}"/>
                </a:ext>
              </a:extLst>
            </p:cNvPr>
            <p:cNvSpPr/>
            <p:nvPr/>
          </p:nvSpPr>
          <p:spPr>
            <a:xfrm>
              <a:off x="8253133" y="0"/>
              <a:ext cx="886271" cy="258134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07;p36">
              <a:extLst>
                <a:ext uri="{FF2B5EF4-FFF2-40B4-BE49-F238E27FC236}">
                  <a16:creationId xmlns:a16="http://schemas.microsoft.com/office/drawing/2014/main" id="{CD1DB0D9-B37D-4634-8816-2F92C5E5B92E}"/>
                </a:ext>
              </a:extLst>
            </p:cNvPr>
            <p:cNvSpPr txBox="1"/>
            <p:nvPr/>
          </p:nvSpPr>
          <p:spPr>
            <a:xfrm>
              <a:off x="8279099" y="25968"/>
              <a:ext cx="886200" cy="2529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buClr>
                  <a:srgbClr val="000000"/>
                </a:buClr>
                <a:buSzPts val="1200"/>
              </a:pPr>
              <a:r>
                <a:rPr lang="en" sz="1200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SB County Cities</a:t>
              </a: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buClr>
                  <a:srgbClr val="000000"/>
                </a:buClr>
                <a:buSzPts val="1200"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20"/>
                </a:spcBef>
                <a:buClr>
                  <a:srgbClr val="000000"/>
                </a:buClr>
                <a:buSzPts val="12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Goleta*</a:t>
              </a: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20"/>
                </a:spcBef>
                <a:buClr>
                  <a:srgbClr val="000000"/>
                </a:buClr>
                <a:buSzPts val="1200"/>
              </a:pP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90000"/>
                </a:lnSpc>
                <a:spcBef>
                  <a:spcPts val="420"/>
                </a:spcBef>
                <a:buClr>
                  <a:srgbClr val="000000"/>
                </a:buClr>
                <a:buSzPts val="1200"/>
              </a:pPr>
              <a:r>
                <a:rPr lang="en" sz="13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Carpinteria</a:t>
              </a:r>
              <a:endParaRPr sz="13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310;p36">
            <a:extLst>
              <a:ext uri="{FF2B5EF4-FFF2-40B4-BE49-F238E27FC236}">
                <a16:creationId xmlns:a16="http://schemas.microsoft.com/office/drawing/2014/main" id="{2EDE58DC-FB6F-4836-AB7B-03B210420DA6}"/>
              </a:ext>
            </a:extLst>
          </p:cNvPr>
          <p:cNvSpPr/>
          <p:nvPr/>
        </p:nvSpPr>
        <p:spPr>
          <a:xfrm>
            <a:off x="838200" y="5631156"/>
            <a:ext cx="6775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" sz="1600" kern="0">
                <a:solidFill>
                  <a:schemeClr val="bg1"/>
                </a:solidFill>
                <a:ea typeface="Comfortaa"/>
                <a:cs typeface="Comfortaa"/>
                <a:sym typeface="Comfortaa"/>
              </a:rPr>
              <a:t>*City representative currently serving in a shared seat.</a:t>
            </a:r>
          </a:p>
          <a:p>
            <a:pPr>
              <a:buClr>
                <a:srgbClr val="000000"/>
              </a:buClr>
            </a:pPr>
            <a:endParaRPr sz="1200" kern="0">
              <a:solidFill>
                <a:schemeClr val="bg1"/>
              </a:solidFill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08450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ood, game&#10;&#10;Description automatically generated">
            <a:extLst>
              <a:ext uri="{FF2B5EF4-FFF2-40B4-BE49-F238E27FC236}">
                <a16:creationId xmlns:a16="http://schemas.microsoft.com/office/drawing/2014/main" id="{14FA7B9C-29B1-4765-B6A0-A43C26EF1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5C1E2-EC80-4A14-8E69-0232905E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21989" y="2764544"/>
            <a:ext cx="647862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otham" panose="02000504050000020004" pitchFamily="2" charset="0"/>
              </a:rPr>
              <a:t>CCCE Accomplishments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8EABFE4-AEF0-4F2A-A699-9EFBE11F7728}"/>
              </a:ext>
            </a:extLst>
          </p:cNvPr>
          <p:cNvGraphicFramePr>
            <a:graphicFrameLocks noGrp="1"/>
          </p:cNvGraphicFramePr>
          <p:nvPr/>
        </p:nvGraphicFramePr>
        <p:xfrm>
          <a:off x="2638324" y="-88777"/>
          <a:ext cx="8751726" cy="6101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4490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EC5259A-841D-497B-9AD2-0F29BE9BB0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36529"/>
            <a:ext cx="12192000" cy="6380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31EF72-1C48-4D9F-9640-AE9F1F619FA9}"/>
              </a:ext>
            </a:extLst>
          </p:cNvPr>
          <p:cNvSpPr txBox="1"/>
          <p:nvPr/>
        </p:nvSpPr>
        <p:spPr>
          <a:xfrm>
            <a:off x="0" y="6448917"/>
            <a:ext cx="3780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Photo Credit: 2020 Rutgers, The State University of New Jersey</a:t>
            </a:r>
          </a:p>
        </p:txBody>
      </p:sp>
    </p:spTree>
    <p:extLst>
      <p:ext uri="{BB962C8B-B14F-4D97-AF65-F5344CB8AC3E}">
        <p14:creationId xmlns:p14="http://schemas.microsoft.com/office/powerpoint/2010/main" val="4276021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CCE Brand">
      <a:dk1>
        <a:srgbClr val="171616"/>
      </a:dk1>
      <a:lt1>
        <a:srgbClr val="FFFFFF"/>
      </a:lt1>
      <a:dk2>
        <a:srgbClr val="2F3342"/>
      </a:dk2>
      <a:lt2>
        <a:srgbClr val="FFFFFF"/>
      </a:lt2>
      <a:accent1>
        <a:srgbClr val="00A1DE"/>
      </a:accent1>
      <a:accent2>
        <a:srgbClr val="1E9D8B"/>
      </a:accent2>
      <a:accent3>
        <a:srgbClr val="7AB800"/>
      </a:accent3>
      <a:accent4>
        <a:srgbClr val="FDC82F"/>
      </a:accent4>
      <a:accent5>
        <a:srgbClr val="FF6E00"/>
      </a:accent5>
      <a:accent6>
        <a:srgbClr val="A29491"/>
      </a:accent6>
      <a:hlink>
        <a:srgbClr val="00A1DE"/>
      </a:hlink>
      <a:folHlink>
        <a:srgbClr val="FF6E00"/>
      </a:folHlink>
    </a:clrScheme>
    <a:fontScheme name="CCCE">
      <a:majorFont>
        <a:latin typeface="Gotham"/>
        <a:ea typeface=""/>
        <a:cs typeface=""/>
      </a:majorFont>
      <a:minorFont>
        <a:latin typeface="Avenir LT Std 45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C46F759DCCA4BB87081B02225DF64" ma:contentTypeVersion="10" ma:contentTypeDescription="Create a new document." ma:contentTypeScope="" ma:versionID="abcbeedacfc829de7b5cb14f18a052cf">
  <xsd:schema xmlns:xsd="http://www.w3.org/2001/XMLSchema" xmlns:xs="http://www.w3.org/2001/XMLSchema" xmlns:p="http://schemas.microsoft.com/office/2006/metadata/properties" xmlns:ns2="2fa84f3d-4b1a-48d3-bc4c-ae1e042b701a" xmlns:ns3="7f531452-f5dc-46eb-a976-6326dbe2db0c" xmlns:ns4="41e4bcda-da82-419f-9406-955b7537e357" targetNamespace="http://schemas.microsoft.com/office/2006/metadata/properties" ma:root="true" ma:fieldsID="5285aab39f3ec0b279e77d4f787cb2e0" ns2:_="" ns3:_="" ns4:_="">
    <xsd:import namespace="2fa84f3d-4b1a-48d3-bc4c-ae1e042b701a"/>
    <xsd:import namespace="7f531452-f5dc-46eb-a976-6326dbe2db0c"/>
    <xsd:import namespace="41e4bcda-da82-419f-9406-955b7537e3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84f3d-4b1a-48d3-bc4c-ae1e042b70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31452-f5dc-46eb-a976-6326dbe2db0c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e4bcda-da82-419f-9406-955b7537e35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F66F10-D3A9-417E-85F6-F595501006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BC14F4-F655-4D28-86C8-334CA89C8B0E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2fa84f3d-4b1a-48d3-bc4c-ae1e042b701a"/>
    <ds:schemaRef ds:uri="http://schemas.openxmlformats.org/package/2006/metadata/core-properties"/>
    <ds:schemaRef ds:uri="41e4bcda-da82-419f-9406-955b7537e357"/>
    <ds:schemaRef ds:uri="7f531452-f5dc-46eb-a976-6326dbe2db0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9D63BF-D2F5-44A9-B405-1EF27A9392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a84f3d-4b1a-48d3-bc4c-ae1e042b701a"/>
    <ds:schemaRef ds:uri="7f531452-f5dc-46eb-a976-6326dbe2db0c"/>
    <ds:schemaRef ds:uri="41e4bcda-da82-419f-9406-955b7537e3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3095</TotalTime>
  <Words>1384</Words>
  <Application>Microsoft Office PowerPoint</Application>
  <PresentationFormat>Widescreen</PresentationFormat>
  <Paragraphs>221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Avenir LT Std 45 Book</vt:lpstr>
      <vt:lpstr>Avenir LT Std 55 Roman</vt:lpstr>
      <vt:lpstr>Avenir LT Std 65 Medium</vt:lpstr>
      <vt:lpstr>Avenir Next LT Pro</vt:lpstr>
      <vt:lpstr>Calibri</vt:lpstr>
      <vt:lpstr>Calibri Light</vt:lpstr>
      <vt:lpstr>Corbel</vt:lpstr>
      <vt:lpstr>Gotham</vt:lpstr>
      <vt:lpstr>Wingdings</vt:lpstr>
      <vt:lpstr>Wingdings 3</vt:lpstr>
      <vt:lpstr>Office Theme</vt:lpstr>
      <vt:lpstr>Office Theme</vt:lpstr>
      <vt:lpstr>Climate Center  Energy &amp; Water</vt:lpstr>
      <vt:lpstr>AGENDA</vt:lpstr>
      <vt:lpstr>How Does CCA Work?</vt:lpstr>
      <vt:lpstr>PowerPoint Presentation</vt:lpstr>
      <vt:lpstr>WHO WE ARE?</vt:lpstr>
      <vt:lpstr>Upcoming Expansion</vt:lpstr>
      <vt:lpstr>CCCE GOVERNANCE</vt:lpstr>
      <vt:lpstr>CCCE Accomplishments</vt:lpstr>
      <vt:lpstr>PowerPoint Presentation</vt:lpstr>
      <vt:lpstr>PowerPoint Presentation</vt:lpstr>
      <vt:lpstr>PowerPoint Presentation</vt:lpstr>
      <vt:lpstr>Building Electrification Programs</vt:lpstr>
      <vt:lpstr>New Construction Electrification Program</vt:lpstr>
      <vt:lpstr>LOCAL OUTREACH &amp; ENGAGEMENT</vt:lpstr>
      <vt:lpstr>Stay Connected with CCCE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CCCE Master Slide Deck</dc:title>
  <dc:creator>Gabe Ruiz</dc:creator>
  <cp:lastModifiedBy>Gabe Ruiz</cp:lastModifiedBy>
  <cp:revision>2</cp:revision>
  <dcterms:created xsi:type="dcterms:W3CDTF">2021-10-11T16:05:29Z</dcterms:created>
  <dcterms:modified xsi:type="dcterms:W3CDTF">2021-10-13T19:46:37Z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0x010100190C46F759DCCA4BB87081B02225DF64</vt:lpwstr>
  </property>
</Properties>
</file>