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8"/>
  </p:notesMasterIdLst>
  <p:sldIdLst>
    <p:sldId id="256" r:id="rId2"/>
    <p:sldId id="259" r:id="rId3"/>
    <p:sldId id="257" r:id="rId4"/>
    <p:sldId id="258"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580"/>
  </p:normalViewPr>
  <p:slideViewPr>
    <p:cSldViewPr>
      <p:cViewPr varScale="1">
        <p:scale>
          <a:sx n="92" d="100"/>
          <a:sy n="92" d="100"/>
        </p:scale>
        <p:origin x="1664"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47AA5B-E45F-479B-8FB9-8AE4694E4163}" type="datetimeFigureOut">
              <a:rPr lang="en-US" smtClean="0"/>
              <a:t>6/13/19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405FAA-BEE3-42D1-BBC0-4240B03C95DA}" type="slidenum">
              <a:rPr lang="en-US" smtClean="0"/>
              <a:t>‹#›</a:t>
            </a:fld>
            <a:endParaRPr lang="en-US"/>
          </a:p>
        </p:txBody>
      </p:sp>
    </p:spTree>
    <p:extLst>
      <p:ext uri="{BB962C8B-B14F-4D97-AF65-F5344CB8AC3E}">
        <p14:creationId xmlns:p14="http://schemas.microsoft.com/office/powerpoint/2010/main" val="1578408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E5D1DC3-405C-48D1-BD6D-FB77A715A918}" type="datetime1">
              <a:rPr lang="en-US" smtClean="0"/>
              <a:t>6/13/19</a:t>
            </a:fld>
            <a:endParaRPr lang="en-US"/>
          </a:p>
        </p:txBody>
      </p:sp>
      <p:sp>
        <p:nvSpPr>
          <p:cNvPr id="19" name="Footer Placeholder 18"/>
          <p:cNvSpPr>
            <a:spLocks noGrp="1"/>
          </p:cNvSpPr>
          <p:nvPr>
            <p:ph type="ftr" sz="quarter" idx="11"/>
          </p:nvPr>
        </p:nvSpPr>
        <p:spPr/>
        <p:txBody>
          <a:bodyPr/>
          <a:lstStyle/>
          <a:p>
            <a:r>
              <a:rPr lang="en-US"/>
              <a:t>Business of Local Energy Symposium - Friday, June 21, 2019. Irvine, CA </a:t>
            </a:r>
          </a:p>
        </p:txBody>
      </p:sp>
      <p:sp>
        <p:nvSpPr>
          <p:cNvPr id="27" name="Slide Number Placeholder 26"/>
          <p:cNvSpPr>
            <a:spLocks noGrp="1"/>
          </p:cNvSpPr>
          <p:nvPr>
            <p:ph type="sldNum" sz="quarter" idx="12"/>
          </p:nvPr>
        </p:nvSpPr>
        <p:spPr/>
        <p:txBody>
          <a:bodyPr/>
          <a:lstStyle/>
          <a:p>
            <a:fld id="{C1BC96C9-B261-4846-B559-1BDF9DA5421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CF2C55-5310-47EC-862D-742945E678C9}" type="datetime1">
              <a:rPr lang="en-US" smtClean="0"/>
              <a:t>6/13/19</a:t>
            </a:fld>
            <a:endParaRPr lang="en-US"/>
          </a:p>
        </p:txBody>
      </p:sp>
      <p:sp>
        <p:nvSpPr>
          <p:cNvPr id="5" name="Footer Placeholder 4"/>
          <p:cNvSpPr>
            <a:spLocks noGrp="1"/>
          </p:cNvSpPr>
          <p:nvPr>
            <p:ph type="ftr" sz="quarter" idx="11"/>
          </p:nvPr>
        </p:nvSpPr>
        <p:spPr/>
        <p:txBody>
          <a:bodyPr/>
          <a:lstStyle/>
          <a:p>
            <a:r>
              <a:rPr lang="en-US"/>
              <a:t>Business of Local Energy Symposium - Friday, June 21, 2019. Irvine, CA </a:t>
            </a:r>
          </a:p>
        </p:txBody>
      </p:sp>
      <p:sp>
        <p:nvSpPr>
          <p:cNvPr id="6" name="Slide Number Placeholder 5"/>
          <p:cNvSpPr>
            <a:spLocks noGrp="1"/>
          </p:cNvSpPr>
          <p:nvPr>
            <p:ph type="sldNum" sz="quarter" idx="12"/>
          </p:nvPr>
        </p:nvSpPr>
        <p:spPr/>
        <p:txBody>
          <a:bodyPr/>
          <a:lstStyle/>
          <a:p>
            <a:fld id="{C1BC96C9-B261-4846-B559-1BDF9DA5421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37E3631-927C-4292-BC3D-89863133733A}" type="datetime1">
              <a:rPr lang="en-US" smtClean="0"/>
              <a:t>6/13/19</a:t>
            </a:fld>
            <a:endParaRPr lang="en-US"/>
          </a:p>
        </p:txBody>
      </p:sp>
      <p:sp>
        <p:nvSpPr>
          <p:cNvPr id="5" name="Footer Placeholder 4"/>
          <p:cNvSpPr>
            <a:spLocks noGrp="1"/>
          </p:cNvSpPr>
          <p:nvPr>
            <p:ph type="ftr" sz="quarter" idx="11"/>
          </p:nvPr>
        </p:nvSpPr>
        <p:spPr/>
        <p:txBody>
          <a:bodyPr/>
          <a:lstStyle/>
          <a:p>
            <a:r>
              <a:rPr lang="en-US"/>
              <a:t>Business of Local Energy Symposium - Friday, June 21, 2019. Irvine, CA </a:t>
            </a:r>
          </a:p>
        </p:txBody>
      </p:sp>
      <p:sp>
        <p:nvSpPr>
          <p:cNvPr id="6" name="Slide Number Placeholder 5"/>
          <p:cNvSpPr>
            <a:spLocks noGrp="1"/>
          </p:cNvSpPr>
          <p:nvPr>
            <p:ph type="sldNum" sz="quarter" idx="12"/>
          </p:nvPr>
        </p:nvSpPr>
        <p:spPr/>
        <p:txBody>
          <a:bodyPr/>
          <a:lstStyle/>
          <a:p>
            <a:fld id="{C1BC96C9-B261-4846-B559-1BDF9DA5421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EC472F-7F37-4449-8E30-88ABC49C1969}" type="datetime1">
              <a:rPr lang="en-US" smtClean="0"/>
              <a:t>6/13/19</a:t>
            </a:fld>
            <a:endParaRPr lang="en-US"/>
          </a:p>
        </p:txBody>
      </p:sp>
      <p:sp>
        <p:nvSpPr>
          <p:cNvPr id="5" name="Footer Placeholder 4"/>
          <p:cNvSpPr>
            <a:spLocks noGrp="1"/>
          </p:cNvSpPr>
          <p:nvPr>
            <p:ph type="ftr" sz="quarter" idx="11"/>
          </p:nvPr>
        </p:nvSpPr>
        <p:spPr/>
        <p:txBody>
          <a:bodyPr/>
          <a:lstStyle/>
          <a:p>
            <a:r>
              <a:rPr lang="en-US"/>
              <a:t>Business of Local Energy Symposium - Friday, June 21, 2019. Irvine, CA </a:t>
            </a:r>
          </a:p>
        </p:txBody>
      </p:sp>
      <p:sp>
        <p:nvSpPr>
          <p:cNvPr id="6" name="Slide Number Placeholder 5"/>
          <p:cNvSpPr>
            <a:spLocks noGrp="1"/>
          </p:cNvSpPr>
          <p:nvPr>
            <p:ph type="sldNum" sz="quarter" idx="12"/>
          </p:nvPr>
        </p:nvSpPr>
        <p:spPr/>
        <p:txBody>
          <a:bodyPr/>
          <a:lstStyle/>
          <a:p>
            <a:fld id="{C1BC96C9-B261-4846-B559-1BDF9DA5421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0A6FBA0-89EE-49AF-B1A1-1A3AE7194970}" type="datetime1">
              <a:rPr lang="en-US" smtClean="0"/>
              <a:t>6/13/19</a:t>
            </a:fld>
            <a:endParaRPr lang="en-US"/>
          </a:p>
        </p:txBody>
      </p:sp>
      <p:sp>
        <p:nvSpPr>
          <p:cNvPr id="5" name="Footer Placeholder 4"/>
          <p:cNvSpPr>
            <a:spLocks noGrp="1"/>
          </p:cNvSpPr>
          <p:nvPr>
            <p:ph type="ftr" sz="quarter" idx="11"/>
          </p:nvPr>
        </p:nvSpPr>
        <p:spPr/>
        <p:txBody>
          <a:bodyPr/>
          <a:lstStyle/>
          <a:p>
            <a:r>
              <a:rPr lang="en-US"/>
              <a:t>Business of Local Energy Symposium - Friday, June 21, 2019. Irvine, CA </a:t>
            </a:r>
          </a:p>
        </p:txBody>
      </p:sp>
      <p:sp>
        <p:nvSpPr>
          <p:cNvPr id="6" name="Slide Number Placeholder 5"/>
          <p:cNvSpPr>
            <a:spLocks noGrp="1"/>
          </p:cNvSpPr>
          <p:nvPr>
            <p:ph type="sldNum" sz="quarter" idx="12"/>
          </p:nvPr>
        </p:nvSpPr>
        <p:spPr/>
        <p:txBody>
          <a:bodyPr/>
          <a:lstStyle/>
          <a:p>
            <a:fld id="{C1BC96C9-B261-4846-B559-1BDF9DA5421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E26AB19-397B-43B3-9F75-9E25A5536A89}" type="datetime1">
              <a:rPr lang="en-US" smtClean="0"/>
              <a:t>6/13/19</a:t>
            </a:fld>
            <a:endParaRPr lang="en-US"/>
          </a:p>
        </p:txBody>
      </p:sp>
      <p:sp>
        <p:nvSpPr>
          <p:cNvPr id="6" name="Footer Placeholder 5"/>
          <p:cNvSpPr>
            <a:spLocks noGrp="1"/>
          </p:cNvSpPr>
          <p:nvPr>
            <p:ph type="ftr" sz="quarter" idx="11"/>
          </p:nvPr>
        </p:nvSpPr>
        <p:spPr/>
        <p:txBody>
          <a:bodyPr/>
          <a:lstStyle/>
          <a:p>
            <a:r>
              <a:rPr lang="en-US"/>
              <a:t>Business of Local Energy Symposium - Friday, June 21, 2019. Irvine, CA </a:t>
            </a:r>
          </a:p>
        </p:txBody>
      </p:sp>
      <p:sp>
        <p:nvSpPr>
          <p:cNvPr id="7" name="Slide Number Placeholder 6"/>
          <p:cNvSpPr>
            <a:spLocks noGrp="1"/>
          </p:cNvSpPr>
          <p:nvPr>
            <p:ph type="sldNum" sz="quarter" idx="12"/>
          </p:nvPr>
        </p:nvSpPr>
        <p:spPr/>
        <p:txBody>
          <a:bodyPr/>
          <a:lstStyle/>
          <a:p>
            <a:fld id="{C1BC96C9-B261-4846-B559-1BDF9DA5421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F9BD3A4-C6E5-4E6F-A589-1B8157568B67}" type="datetime1">
              <a:rPr lang="en-US" smtClean="0"/>
              <a:t>6/13/19</a:t>
            </a:fld>
            <a:endParaRPr lang="en-US"/>
          </a:p>
        </p:txBody>
      </p:sp>
      <p:sp>
        <p:nvSpPr>
          <p:cNvPr id="8" name="Footer Placeholder 7"/>
          <p:cNvSpPr>
            <a:spLocks noGrp="1"/>
          </p:cNvSpPr>
          <p:nvPr>
            <p:ph type="ftr" sz="quarter" idx="11"/>
          </p:nvPr>
        </p:nvSpPr>
        <p:spPr/>
        <p:txBody>
          <a:bodyPr/>
          <a:lstStyle/>
          <a:p>
            <a:r>
              <a:rPr lang="en-US"/>
              <a:t>Business of Local Energy Symposium - Friday, June 21, 2019. Irvine, CA </a:t>
            </a:r>
          </a:p>
        </p:txBody>
      </p:sp>
      <p:sp>
        <p:nvSpPr>
          <p:cNvPr id="9" name="Slide Number Placeholder 8"/>
          <p:cNvSpPr>
            <a:spLocks noGrp="1"/>
          </p:cNvSpPr>
          <p:nvPr>
            <p:ph type="sldNum" sz="quarter" idx="12"/>
          </p:nvPr>
        </p:nvSpPr>
        <p:spPr/>
        <p:txBody>
          <a:bodyPr/>
          <a:lstStyle/>
          <a:p>
            <a:fld id="{C1BC96C9-B261-4846-B559-1BDF9DA5421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FF952FD6-8B78-4596-8FC4-240A88CBB711}" type="datetime1">
              <a:rPr lang="en-US" smtClean="0"/>
              <a:t>6/13/19</a:t>
            </a:fld>
            <a:endParaRPr lang="en-US"/>
          </a:p>
        </p:txBody>
      </p:sp>
      <p:sp>
        <p:nvSpPr>
          <p:cNvPr id="4" name="Footer Placeholder 3"/>
          <p:cNvSpPr>
            <a:spLocks noGrp="1"/>
          </p:cNvSpPr>
          <p:nvPr>
            <p:ph type="ftr" sz="quarter" idx="11"/>
          </p:nvPr>
        </p:nvSpPr>
        <p:spPr/>
        <p:txBody>
          <a:bodyPr/>
          <a:lstStyle/>
          <a:p>
            <a:r>
              <a:rPr lang="en-US"/>
              <a:t>Business of Local Energy Symposium - Friday, June 21, 2019. Irvine, CA </a:t>
            </a:r>
          </a:p>
        </p:txBody>
      </p:sp>
      <p:sp>
        <p:nvSpPr>
          <p:cNvPr id="5" name="Slide Number Placeholder 4"/>
          <p:cNvSpPr>
            <a:spLocks noGrp="1"/>
          </p:cNvSpPr>
          <p:nvPr>
            <p:ph type="sldNum" sz="quarter" idx="12"/>
          </p:nvPr>
        </p:nvSpPr>
        <p:spPr/>
        <p:txBody>
          <a:bodyPr/>
          <a:lstStyle/>
          <a:p>
            <a:fld id="{C1BC96C9-B261-4846-B559-1BDF9DA5421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842696-8AB9-4B9F-8464-86F867029928}" type="datetime1">
              <a:rPr lang="en-US" smtClean="0"/>
              <a:t>6/13/19</a:t>
            </a:fld>
            <a:endParaRPr lang="en-US"/>
          </a:p>
        </p:txBody>
      </p:sp>
      <p:sp>
        <p:nvSpPr>
          <p:cNvPr id="3" name="Footer Placeholder 2"/>
          <p:cNvSpPr>
            <a:spLocks noGrp="1"/>
          </p:cNvSpPr>
          <p:nvPr>
            <p:ph type="ftr" sz="quarter" idx="11"/>
          </p:nvPr>
        </p:nvSpPr>
        <p:spPr/>
        <p:txBody>
          <a:bodyPr/>
          <a:lstStyle/>
          <a:p>
            <a:r>
              <a:rPr lang="en-US"/>
              <a:t>Business of Local Energy Symposium - Friday, June 21, 2019. Irvine, CA </a:t>
            </a:r>
          </a:p>
        </p:txBody>
      </p:sp>
      <p:sp>
        <p:nvSpPr>
          <p:cNvPr id="4" name="Slide Number Placeholder 3"/>
          <p:cNvSpPr>
            <a:spLocks noGrp="1"/>
          </p:cNvSpPr>
          <p:nvPr>
            <p:ph type="sldNum" sz="quarter" idx="12"/>
          </p:nvPr>
        </p:nvSpPr>
        <p:spPr/>
        <p:txBody>
          <a:bodyPr/>
          <a:lstStyle/>
          <a:p>
            <a:fld id="{C1BC96C9-B261-4846-B559-1BDF9DA5421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FBC2F74-7AF8-41BC-9E10-A6AF9C37D4CE}" type="datetime1">
              <a:rPr lang="en-US" smtClean="0"/>
              <a:t>6/13/19</a:t>
            </a:fld>
            <a:endParaRPr lang="en-US"/>
          </a:p>
        </p:txBody>
      </p:sp>
      <p:sp>
        <p:nvSpPr>
          <p:cNvPr id="6" name="Footer Placeholder 5"/>
          <p:cNvSpPr>
            <a:spLocks noGrp="1"/>
          </p:cNvSpPr>
          <p:nvPr>
            <p:ph type="ftr" sz="quarter" idx="11"/>
          </p:nvPr>
        </p:nvSpPr>
        <p:spPr/>
        <p:txBody>
          <a:bodyPr/>
          <a:lstStyle/>
          <a:p>
            <a:r>
              <a:rPr lang="en-US"/>
              <a:t>Business of Local Energy Symposium - Friday, June 21, 2019. Irvine, CA </a:t>
            </a:r>
          </a:p>
        </p:txBody>
      </p:sp>
      <p:sp>
        <p:nvSpPr>
          <p:cNvPr id="7" name="Slide Number Placeholder 6"/>
          <p:cNvSpPr>
            <a:spLocks noGrp="1"/>
          </p:cNvSpPr>
          <p:nvPr>
            <p:ph type="sldNum" sz="quarter" idx="12"/>
          </p:nvPr>
        </p:nvSpPr>
        <p:spPr/>
        <p:txBody>
          <a:bodyPr/>
          <a:lstStyle/>
          <a:p>
            <a:fld id="{C1BC96C9-B261-4846-B559-1BDF9DA5421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120C3F7-C9CF-4DAC-9DF6-7D05F1EE9D9F}" type="datetime1">
              <a:rPr lang="en-US" smtClean="0"/>
              <a:t>6/13/19</a:t>
            </a:fld>
            <a:endParaRPr lang="en-US"/>
          </a:p>
        </p:txBody>
      </p:sp>
      <p:sp>
        <p:nvSpPr>
          <p:cNvPr id="6" name="Footer Placeholder 5"/>
          <p:cNvSpPr>
            <a:spLocks noGrp="1"/>
          </p:cNvSpPr>
          <p:nvPr>
            <p:ph type="ftr" sz="quarter" idx="11"/>
          </p:nvPr>
        </p:nvSpPr>
        <p:spPr/>
        <p:txBody>
          <a:bodyPr/>
          <a:lstStyle/>
          <a:p>
            <a:r>
              <a:rPr lang="en-US"/>
              <a:t>Business of Local Energy Symposium - Friday, June 21, 2019. Irvine, CA </a:t>
            </a:r>
          </a:p>
        </p:txBody>
      </p:sp>
      <p:sp>
        <p:nvSpPr>
          <p:cNvPr id="7" name="Slide Number Placeholder 6"/>
          <p:cNvSpPr>
            <a:spLocks noGrp="1"/>
          </p:cNvSpPr>
          <p:nvPr>
            <p:ph type="sldNum" sz="quarter" idx="12"/>
          </p:nvPr>
        </p:nvSpPr>
        <p:spPr>
          <a:xfrm>
            <a:off x="8077200" y="6356350"/>
            <a:ext cx="609600" cy="365125"/>
          </a:xfrm>
        </p:spPr>
        <p:txBody>
          <a:bodyPr/>
          <a:lstStyle/>
          <a:p>
            <a:fld id="{C1BC96C9-B261-4846-B559-1BDF9DA5421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525676-2734-490D-9E82-B89F5F2C7105}" type="datetime1">
              <a:rPr lang="en-US" smtClean="0"/>
              <a:t>6/13/19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a:t>Business of Local Energy Symposium - Friday, June 21, 2019. Irvine, CA </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1BC96C9-B261-4846-B559-1BDF9DA5421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LEGISLATIVE OUTLOOK</a:t>
            </a:r>
          </a:p>
        </p:txBody>
      </p:sp>
      <p:sp>
        <p:nvSpPr>
          <p:cNvPr id="3" name="Subtitle 2"/>
          <p:cNvSpPr>
            <a:spLocks noGrp="1"/>
          </p:cNvSpPr>
          <p:nvPr>
            <p:ph type="subTitle" idx="1"/>
          </p:nvPr>
        </p:nvSpPr>
        <p:spPr>
          <a:xfrm>
            <a:off x="609600" y="3581400"/>
            <a:ext cx="7854696" cy="1552136"/>
          </a:xfrm>
        </p:spPr>
        <p:txBody>
          <a:bodyPr/>
          <a:lstStyle/>
          <a:p>
            <a:pPr algn="ctr"/>
            <a:r>
              <a:rPr lang="en-US" sz="1200" i="1" dirty="0">
                <a:solidFill>
                  <a:schemeClr val="accent5">
                    <a:lumMod val="75000"/>
                  </a:schemeClr>
                </a:solidFill>
              </a:rPr>
              <a:t>Presented by </a:t>
            </a:r>
          </a:p>
          <a:p>
            <a:pPr algn="ctr"/>
            <a:r>
              <a:rPr lang="en-US" sz="2000" b="1" dirty="0">
                <a:solidFill>
                  <a:schemeClr val="accent5">
                    <a:lumMod val="75000"/>
                  </a:schemeClr>
                </a:solidFill>
              </a:rPr>
              <a:t>Lindsey P. Horvath , Mayor Pro Tempore </a:t>
            </a:r>
          </a:p>
          <a:p>
            <a:pPr algn="ctr"/>
            <a:r>
              <a:rPr lang="en-US" sz="1800" i="1" dirty="0">
                <a:solidFill>
                  <a:schemeClr val="accent5">
                    <a:lumMod val="75000"/>
                  </a:schemeClr>
                </a:solidFill>
              </a:rPr>
              <a:t>City of West Hollywood</a:t>
            </a:r>
          </a:p>
        </p:txBody>
      </p:sp>
      <p:sp>
        <p:nvSpPr>
          <p:cNvPr id="4" name="Footer Placeholder 3"/>
          <p:cNvSpPr>
            <a:spLocks noGrp="1"/>
          </p:cNvSpPr>
          <p:nvPr>
            <p:ph type="ftr" sz="quarter" idx="11"/>
          </p:nvPr>
        </p:nvSpPr>
        <p:spPr>
          <a:xfrm>
            <a:off x="1447800" y="6356350"/>
            <a:ext cx="6400800" cy="365125"/>
          </a:xfrm>
        </p:spPr>
        <p:txBody>
          <a:bodyPr/>
          <a:lstStyle/>
          <a:p>
            <a:pPr algn="ctr"/>
            <a:r>
              <a:rPr lang="en-US" dirty="0"/>
              <a:t>Business of Local Energy Symposium - Friday, June 21, 2019. Irvine, CA </a:t>
            </a:r>
          </a:p>
        </p:txBody>
      </p:sp>
      <p:sp>
        <p:nvSpPr>
          <p:cNvPr id="5" name="Slide Number Placeholder 4"/>
          <p:cNvSpPr>
            <a:spLocks noGrp="1"/>
          </p:cNvSpPr>
          <p:nvPr>
            <p:ph type="sldNum" sz="quarter" idx="12"/>
          </p:nvPr>
        </p:nvSpPr>
        <p:spPr/>
        <p:txBody>
          <a:bodyPr/>
          <a:lstStyle/>
          <a:p>
            <a:fld id="{C1BC96C9-B261-4846-B559-1BDF9DA54218}" type="slidenum">
              <a:rPr lang="en-US" smtClean="0"/>
              <a:t>1</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304800"/>
            <a:ext cx="1066800" cy="989989"/>
          </a:xfrm>
          <a:prstGeom prst="rect">
            <a:avLst/>
          </a:prstGeom>
        </p:spPr>
      </p:pic>
    </p:spTree>
    <p:extLst>
      <p:ext uri="{BB962C8B-B14F-4D97-AF65-F5344CB8AC3E}">
        <p14:creationId xmlns:p14="http://schemas.microsoft.com/office/powerpoint/2010/main" val="1409265223"/>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en-US" sz="3600" b="1" dirty="0">
                <a:solidFill>
                  <a:schemeClr val="accent5">
                    <a:lumMod val="75000"/>
                  </a:schemeClr>
                </a:solidFill>
              </a:rPr>
              <a:t>Political Environment in Sacramento</a:t>
            </a:r>
          </a:p>
        </p:txBody>
      </p:sp>
      <p:sp>
        <p:nvSpPr>
          <p:cNvPr id="3" name="Content Placeholder 2"/>
          <p:cNvSpPr>
            <a:spLocks noGrp="1"/>
          </p:cNvSpPr>
          <p:nvPr>
            <p:ph idx="1"/>
          </p:nvPr>
        </p:nvSpPr>
        <p:spPr>
          <a:xfrm>
            <a:off x="457200" y="1676400"/>
            <a:ext cx="8229600" cy="4648200"/>
          </a:xfrm>
        </p:spPr>
        <p:txBody>
          <a:bodyPr>
            <a:normAutofit/>
          </a:bodyPr>
          <a:lstStyle/>
          <a:p>
            <a:r>
              <a:rPr lang="en-US" sz="2000" dirty="0">
                <a:solidFill>
                  <a:schemeClr val="accent5">
                    <a:lumMod val="75000"/>
                  </a:schemeClr>
                </a:solidFill>
              </a:rPr>
              <a:t>As Dems hold supermajorities in both houses, there seems to be more impetus on passing aggressive legislation on several fronts, including energy policy and climate change. </a:t>
            </a:r>
          </a:p>
          <a:p>
            <a:r>
              <a:rPr lang="en-US" sz="2000" dirty="0">
                <a:solidFill>
                  <a:schemeClr val="accent5">
                    <a:lumMod val="75000"/>
                  </a:schemeClr>
                </a:solidFill>
              </a:rPr>
              <a:t>Thus, renewables and energy efficiency is very present in the Legislature’s agenda.</a:t>
            </a:r>
          </a:p>
          <a:p>
            <a:r>
              <a:rPr lang="en-US" sz="2000" dirty="0">
                <a:solidFill>
                  <a:schemeClr val="accent5">
                    <a:lumMod val="75000"/>
                  </a:schemeClr>
                </a:solidFill>
              </a:rPr>
              <a:t>Not surprisingly, Sacramento is pushing legislative initiatives that, at times, diminish local control.</a:t>
            </a:r>
          </a:p>
          <a:p>
            <a:r>
              <a:rPr lang="en-US" sz="2000" dirty="0">
                <a:solidFill>
                  <a:schemeClr val="accent5">
                    <a:lumMod val="75000"/>
                  </a:schemeClr>
                </a:solidFill>
              </a:rPr>
              <a:t>For cities, protecting local control is essential. This is also true for CCAs, which are founded on the concept of “local” community choice. </a:t>
            </a:r>
          </a:p>
          <a:p>
            <a:r>
              <a:rPr lang="en-US" sz="2000" dirty="0">
                <a:solidFill>
                  <a:schemeClr val="accent5">
                    <a:lumMod val="75000"/>
                  </a:schemeClr>
                </a:solidFill>
              </a:rPr>
              <a:t>Clean Power Alliance (CPA), a SoCal CCA has adopted a policy platform with different priorities. </a:t>
            </a:r>
          </a:p>
          <a:p>
            <a:r>
              <a:rPr lang="en-US" sz="2000" dirty="0">
                <a:solidFill>
                  <a:schemeClr val="accent5">
                    <a:lumMod val="75000"/>
                  </a:schemeClr>
                </a:solidFill>
              </a:rPr>
              <a:t>CPA is tracking several bills being considered by the Legislature. AB 56 (Chiu) and SB 155 (Bradford) are just two of those bills.</a:t>
            </a:r>
          </a:p>
        </p:txBody>
      </p:sp>
      <p:sp>
        <p:nvSpPr>
          <p:cNvPr id="4" name="Footer Placeholder 3"/>
          <p:cNvSpPr>
            <a:spLocks noGrp="1"/>
          </p:cNvSpPr>
          <p:nvPr>
            <p:ph type="ftr" sz="quarter" idx="11"/>
          </p:nvPr>
        </p:nvSpPr>
        <p:spPr>
          <a:xfrm>
            <a:off x="1981200" y="6324600"/>
            <a:ext cx="6019800" cy="365125"/>
          </a:xfrm>
        </p:spPr>
        <p:txBody>
          <a:bodyPr/>
          <a:lstStyle/>
          <a:p>
            <a:pPr algn="ctr"/>
            <a:r>
              <a:rPr lang="en-US" dirty="0"/>
              <a:t>Business of Local Energy Symposium - Friday, June 21, 2019. Irvine, CA </a:t>
            </a:r>
          </a:p>
        </p:txBody>
      </p:sp>
      <p:sp>
        <p:nvSpPr>
          <p:cNvPr id="5" name="Slide Number Placeholder 4"/>
          <p:cNvSpPr>
            <a:spLocks noGrp="1"/>
          </p:cNvSpPr>
          <p:nvPr>
            <p:ph type="sldNum" sz="quarter" idx="12"/>
          </p:nvPr>
        </p:nvSpPr>
        <p:spPr/>
        <p:txBody>
          <a:bodyPr/>
          <a:lstStyle/>
          <a:p>
            <a:fld id="{C1BC96C9-B261-4846-B559-1BDF9DA54218}" type="slidenum">
              <a:rPr lang="en-US" smtClean="0"/>
              <a:t>2</a:t>
            </a:fld>
            <a:endParaRPr lang="en-US"/>
          </a:p>
        </p:txBody>
      </p:sp>
    </p:spTree>
    <p:extLst>
      <p:ext uri="{BB962C8B-B14F-4D97-AF65-F5344CB8AC3E}">
        <p14:creationId xmlns:p14="http://schemas.microsoft.com/office/powerpoint/2010/main" val="2736273619"/>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848600" cy="762000"/>
          </a:xfrm>
        </p:spPr>
        <p:txBody>
          <a:bodyPr>
            <a:normAutofit/>
          </a:bodyPr>
          <a:lstStyle/>
          <a:p>
            <a:pPr algn="l"/>
            <a:r>
              <a:rPr lang="en-US" sz="2000" b="1" dirty="0">
                <a:solidFill>
                  <a:schemeClr val="accent5">
                    <a:lumMod val="75000"/>
                  </a:schemeClr>
                </a:solidFill>
              </a:rPr>
              <a:t>AB 56 (</a:t>
            </a:r>
            <a:r>
              <a:rPr lang="en-US" sz="2000" b="1" dirty="0" err="1">
                <a:solidFill>
                  <a:schemeClr val="accent5">
                    <a:lumMod val="75000"/>
                  </a:schemeClr>
                </a:solidFill>
              </a:rPr>
              <a:t>García</a:t>
            </a:r>
            <a:r>
              <a:rPr lang="en-US" sz="2000" b="1" dirty="0">
                <a:solidFill>
                  <a:schemeClr val="accent5">
                    <a:lumMod val="75000"/>
                  </a:schemeClr>
                </a:solidFill>
              </a:rPr>
              <a:t>) Electricity: procurement by the California Alternative Energy and Advanced Transportation Financing Authority.  </a:t>
            </a:r>
            <a:r>
              <a:rPr lang="en-US" sz="2000" b="1" i="1" dirty="0">
                <a:solidFill>
                  <a:schemeClr val="accent5">
                    <a:lumMod val="75000"/>
                  </a:schemeClr>
                </a:solidFill>
              </a:rPr>
              <a:t>Oppose</a:t>
            </a:r>
          </a:p>
        </p:txBody>
      </p:sp>
      <p:sp>
        <p:nvSpPr>
          <p:cNvPr id="3" name="Content Placeholder 2"/>
          <p:cNvSpPr>
            <a:spLocks noGrp="1"/>
          </p:cNvSpPr>
          <p:nvPr>
            <p:ph idx="1"/>
          </p:nvPr>
        </p:nvSpPr>
        <p:spPr>
          <a:xfrm>
            <a:off x="457200" y="1752600"/>
            <a:ext cx="8229600" cy="4572000"/>
          </a:xfrm>
        </p:spPr>
        <p:txBody>
          <a:bodyPr>
            <a:normAutofit fontScale="25000" lnSpcReduction="20000"/>
          </a:bodyPr>
          <a:lstStyle/>
          <a:p>
            <a:pPr algn="just"/>
            <a:r>
              <a:rPr lang="en-US" sz="6400" dirty="0">
                <a:solidFill>
                  <a:schemeClr val="accent5">
                    <a:lumMod val="75000"/>
                  </a:schemeClr>
                </a:solidFill>
              </a:rPr>
              <a:t>Purpose of  AB 56:</a:t>
            </a:r>
          </a:p>
          <a:p>
            <a:pPr lvl="1" algn="just"/>
            <a:r>
              <a:rPr lang="en-US" sz="6200" dirty="0">
                <a:solidFill>
                  <a:schemeClr val="accent5">
                    <a:lumMod val="75000"/>
                  </a:schemeClr>
                </a:solidFill>
              </a:rPr>
              <a:t>Creates a statewide central buyer model for energy to address perceived gaps in renewable procurement and reliability.   </a:t>
            </a:r>
          </a:p>
          <a:p>
            <a:pPr lvl="1" algn="just"/>
            <a:r>
              <a:rPr lang="en-US" sz="6200" dirty="0">
                <a:solidFill>
                  <a:schemeClr val="accent5">
                    <a:lumMod val="75000"/>
                  </a:schemeClr>
                </a:solidFill>
              </a:rPr>
              <a:t>Authorizes CPUC to require the California Alternative Energy and Advanced Transportation Financing Authority to undertake procurement of electricity to meet the state’s climate, clean energy, and reliability goals that are not satisfied by load-serving entities (LSE). </a:t>
            </a:r>
          </a:p>
          <a:p>
            <a:pPr marL="0" indent="0" algn="just">
              <a:buNone/>
            </a:pPr>
            <a:endParaRPr lang="en-US" sz="6400" dirty="0">
              <a:solidFill>
                <a:schemeClr val="accent5">
                  <a:lumMod val="75000"/>
                </a:schemeClr>
              </a:solidFill>
            </a:endParaRPr>
          </a:p>
          <a:p>
            <a:pPr algn="just"/>
            <a:r>
              <a:rPr lang="en-US" sz="6400" dirty="0">
                <a:solidFill>
                  <a:schemeClr val="accent5">
                    <a:lumMod val="75000"/>
                  </a:schemeClr>
                </a:solidFill>
              </a:rPr>
              <a:t>Impact to CPA:  AB 56 directly impacts CPA’s foundational procurement autonomy, threatens fair competition and existing cost allocation frameworks. </a:t>
            </a:r>
          </a:p>
          <a:p>
            <a:pPr algn="just"/>
            <a:endParaRPr lang="en-US" sz="6400" dirty="0">
              <a:solidFill>
                <a:schemeClr val="accent5">
                  <a:lumMod val="75000"/>
                </a:schemeClr>
              </a:solidFill>
            </a:endParaRPr>
          </a:p>
          <a:p>
            <a:pPr algn="just"/>
            <a:r>
              <a:rPr lang="en-US" sz="6400" dirty="0">
                <a:solidFill>
                  <a:schemeClr val="accent5">
                    <a:lumMod val="75000"/>
                  </a:schemeClr>
                </a:solidFill>
              </a:rPr>
              <a:t>Alignment with CPA’s 2019 legislative and regulatory platform: Engagement with this bill is consistent with CPA’s policy platforms 1a and 1b; 2a and 2b; 4a and 4b.</a:t>
            </a:r>
          </a:p>
          <a:p>
            <a:pPr algn="just"/>
            <a:endParaRPr lang="en-US" sz="6400" dirty="0">
              <a:solidFill>
                <a:schemeClr val="accent5">
                  <a:lumMod val="75000"/>
                </a:schemeClr>
              </a:solidFill>
            </a:endParaRPr>
          </a:p>
          <a:p>
            <a:pPr algn="just"/>
            <a:r>
              <a:rPr lang="en-US" sz="6400" dirty="0">
                <a:solidFill>
                  <a:schemeClr val="accent5">
                    <a:lumMod val="75000"/>
                  </a:schemeClr>
                </a:solidFill>
              </a:rPr>
              <a:t>Status: In Senate Energy Committee. No hearing set as of yet.</a:t>
            </a:r>
          </a:p>
          <a:p>
            <a:pPr algn="just"/>
            <a:endParaRPr lang="en-US" sz="6400" dirty="0">
              <a:solidFill>
                <a:schemeClr val="accent5">
                  <a:lumMod val="75000"/>
                </a:schemeClr>
              </a:solidFill>
            </a:endParaRPr>
          </a:p>
          <a:p>
            <a:pPr algn="just"/>
            <a:r>
              <a:rPr lang="en-US" sz="6400" dirty="0">
                <a:solidFill>
                  <a:schemeClr val="accent5">
                    <a:lumMod val="75000"/>
                  </a:schemeClr>
                </a:solidFill>
              </a:rPr>
              <a:t>Support/Opposition: </a:t>
            </a:r>
          </a:p>
          <a:p>
            <a:pPr lvl="1" algn="just"/>
            <a:r>
              <a:rPr lang="en-US" sz="6400" dirty="0">
                <a:solidFill>
                  <a:schemeClr val="accent5">
                    <a:lumMod val="75000"/>
                  </a:schemeClr>
                </a:solidFill>
              </a:rPr>
              <a:t>Support: California Biomass Energy Alliance; The Utility Reform Network.</a:t>
            </a:r>
          </a:p>
          <a:p>
            <a:pPr lvl="1" algn="just"/>
            <a:r>
              <a:rPr lang="en-US" sz="6400" dirty="0">
                <a:solidFill>
                  <a:schemeClr val="accent5">
                    <a:lumMod val="75000"/>
                  </a:schemeClr>
                </a:solidFill>
              </a:rPr>
              <a:t>Opposition: </a:t>
            </a:r>
            <a:r>
              <a:rPr lang="en-US" sz="6400" dirty="0" err="1">
                <a:solidFill>
                  <a:schemeClr val="accent5">
                    <a:lumMod val="75000"/>
                  </a:schemeClr>
                </a:solidFill>
              </a:rPr>
              <a:t>CalCCA</a:t>
            </a:r>
            <a:r>
              <a:rPr lang="en-US" sz="6400" dirty="0">
                <a:solidFill>
                  <a:schemeClr val="accent5">
                    <a:lumMod val="75000"/>
                  </a:schemeClr>
                </a:solidFill>
              </a:rPr>
              <a:t>, SCE.</a:t>
            </a:r>
          </a:p>
          <a:p>
            <a:endParaRPr lang="en-US" dirty="0"/>
          </a:p>
        </p:txBody>
      </p:sp>
      <p:sp>
        <p:nvSpPr>
          <p:cNvPr id="4" name="Footer Placeholder 3"/>
          <p:cNvSpPr>
            <a:spLocks noGrp="1"/>
          </p:cNvSpPr>
          <p:nvPr>
            <p:ph type="ftr" sz="quarter" idx="11"/>
          </p:nvPr>
        </p:nvSpPr>
        <p:spPr>
          <a:xfrm>
            <a:off x="1066800" y="6356350"/>
            <a:ext cx="6934200" cy="365125"/>
          </a:xfrm>
        </p:spPr>
        <p:txBody>
          <a:bodyPr/>
          <a:lstStyle/>
          <a:p>
            <a:pPr algn="ctr"/>
            <a:r>
              <a:rPr lang="en-US" dirty="0"/>
              <a:t>Business of Local Energy Symposium - Friday, June 21, 2019. Irvine, CA </a:t>
            </a:r>
          </a:p>
        </p:txBody>
      </p:sp>
      <p:sp>
        <p:nvSpPr>
          <p:cNvPr id="5" name="Slide Number Placeholder 4"/>
          <p:cNvSpPr>
            <a:spLocks noGrp="1"/>
          </p:cNvSpPr>
          <p:nvPr>
            <p:ph type="sldNum" sz="quarter" idx="12"/>
          </p:nvPr>
        </p:nvSpPr>
        <p:spPr/>
        <p:txBody>
          <a:bodyPr/>
          <a:lstStyle/>
          <a:p>
            <a:fld id="{C1BC96C9-B261-4846-B559-1BDF9DA54218}" type="slidenum">
              <a:rPr lang="en-US" smtClean="0"/>
              <a:t>3</a:t>
            </a:fld>
            <a:endParaRPr lang="en-US"/>
          </a:p>
        </p:txBody>
      </p:sp>
    </p:spTree>
    <p:extLst>
      <p:ext uri="{BB962C8B-B14F-4D97-AF65-F5344CB8AC3E}">
        <p14:creationId xmlns:p14="http://schemas.microsoft.com/office/powerpoint/2010/main" val="2241723466"/>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001000" cy="914400"/>
          </a:xfrm>
        </p:spPr>
        <p:txBody>
          <a:bodyPr>
            <a:normAutofit/>
          </a:bodyPr>
          <a:lstStyle/>
          <a:p>
            <a:r>
              <a:rPr lang="en-US" sz="2000" b="1" dirty="0">
                <a:solidFill>
                  <a:schemeClr val="accent5">
                    <a:lumMod val="75000"/>
                  </a:schemeClr>
                </a:solidFill>
              </a:rPr>
              <a:t>SB 155 (Bradford) California Renewables Portfolio Standard Program: integrated resource plans</a:t>
            </a:r>
            <a:r>
              <a:rPr lang="en-US" sz="2000" dirty="0">
                <a:solidFill>
                  <a:schemeClr val="accent5">
                    <a:lumMod val="75000"/>
                  </a:schemeClr>
                </a:solidFill>
              </a:rPr>
              <a:t>. </a:t>
            </a:r>
            <a:r>
              <a:rPr lang="en-US" sz="2000" b="1" i="1" dirty="0">
                <a:solidFill>
                  <a:schemeClr val="accent5">
                    <a:lumMod val="75000"/>
                  </a:schemeClr>
                </a:solidFill>
              </a:rPr>
              <a:t>Oppose-Unless-Amended</a:t>
            </a:r>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sz="1600" dirty="0">
                <a:solidFill>
                  <a:schemeClr val="accent5">
                    <a:lumMod val="75000"/>
                  </a:schemeClr>
                </a:solidFill>
              </a:rPr>
              <a:t>Purpose of SB 155:</a:t>
            </a:r>
          </a:p>
          <a:p>
            <a:pPr lvl="1"/>
            <a:r>
              <a:rPr lang="en-US" sz="1500" dirty="0">
                <a:solidFill>
                  <a:schemeClr val="accent5">
                    <a:lumMod val="75000"/>
                  </a:schemeClr>
                </a:solidFill>
              </a:rPr>
              <a:t>Directs the CPUC to review the IRP from load-serving entities (LSE), including CCAs. </a:t>
            </a:r>
          </a:p>
          <a:p>
            <a:pPr lvl="1"/>
            <a:r>
              <a:rPr lang="en-US" sz="1500" dirty="0">
                <a:solidFill>
                  <a:schemeClr val="accent5">
                    <a:lumMod val="75000"/>
                  </a:schemeClr>
                </a:solidFill>
              </a:rPr>
              <a:t>Directs the CPUC to notify LSEs that CPUC has determined may be at risk of not satisfying the renewable procurement requirements for the current or future compliance period. </a:t>
            </a:r>
          </a:p>
          <a:p>
            <a:pPr lvl="1"/>
            <a:r>
              <a:rPr lang="en-US" sz="1500" dirty="0">
                <a:solidFill>
                  <a:schemeClr val="accent5">
                    <a:lumMod val="75000"/>
                  </a:schemeClr>
                </a:solidFill>
              </a:rPr>
              <a:t>Allows the CPUC to enforce the requirement that the integrated resource plan (IRP) of each load-serving entity shall contribute to a diverse and balanced portfolio.</a:t>
            </a:r>
          </a:p>
          <a:p>
            <a:pPr marL="0" indent="0">
              <a:buNone/>
            </a:pPr>
            <a:endParaRPr lang="en-US" sz="1600" dirty="0">
              <a:solidFill>
                <a:schemeClr val="accent5">
                  <a:lumMod val="75000"/>
                </a:schemeClr>
              </a:solidFill>
            </a:endParaRPr>
          </a:p>
          <a:p>
            <a:r>
              <a:rPr lang="en-US" sz="1600" dirty="0">
                <a:solidFill>
                  <a:schemeClr val="accent5">
                    <a:lumMod val="75000"/>
                  </a:schemeClr>
                </a:solidFill>
              </a:rPr>
              <a:t>Impact to CPA: SB 155 was recently amended. As amended, the bill is less concerning but still directs the CPUC to “enforce” the requirement that each LSE contribute to a diverse and balanced portfolio, without clearly defining the enforcement mechanism. </a:t>
            </a:r>
          </a:p>
          <a:p>
            <a:pPr marL="0" indent="0">
              <a:buNone/>
            </a:pPr>
            <a:endParaRPr lang="en-US" sz="1600" dirty="0">
              <a:solidFill>
                <a:schemeClr val="accent5">
                  <a:lumMod val="75000"/>
                </a:schemeClr>
              </a:solidFill>
            </a:endParaRPr>
          </a:p>
          <a:p>
            <a:r>
              <a:rPr lang="en-US" sz="1600" dirty="0">
                <a:solidFill>
                  <a:schemeClr val="accent5">
                    <a:lumMod val="75000"/>
                  </a:schemeClr>
                </a:solidFill>
              </a:rPr>
              <a:t>Alignment with CPA’s 2019 legislative and regulatory platform: Engagement with SB 155 is consistent with CPA’s policy platforms 1a and 1b.</a:t>
            </a:r>
          </a:p>
          <a:p>
            <a:pPr marL="0" indent="0">
              <a:buNone/>
            </a:pPr>
            <a:endParaRPr lang="en-US" sz="1600" dirty="0">
              <a:solidFill>
                <a:schemeClr val="accent5">
                  <a:lumMod val="75000"/>
                </a:schemeClr>
              </a:solidFill>
            </a:endParaRPr>
          </a:p>
          <a:p>
            <a:r>
              <a:rPr lang="en-US" sz="1600" dirty="0">
                <a:solidFill>
                  <a:schemeClr val="accent5">
                    <a:lumMod val="75000"/>
                  </a:schemeClr>
                </a:solidFill>
              </a:rPr>
              <a:t>Status: SB 155 has been double-referred Assembly Committee on Utilities &amp; Energy (AU&amp;E committee) and Natural Resources. SB 155 will be heard by to is scheduled to be heard by AU&amp;E committee on June 26, 2019.</a:t>
            </a:r>
          </a:p>
          <a:p>
            <a:r>
              <a:rPr lang="en-US" sz="1600" dirty="0">
                <a:solidFill>
                  <a:schemeClr val="accent5">
                    <a:lumMod val="75000"/>
                  </a:schemeClr>
                </a:solidFill>
              </a:rPr>
              <a:t>Support/Opposition: </a:t>
            </a:r>
          </a:p>
          <a:p>
            <a:pPr lvl="1"/>
            <a:r>
              <a:rPr lang="en-US" sz="1400" dirty="0">
                <a:solidFill>
                  <a:schemeClr val="accent5">
                    <a:lumMod val="75000"/>
                  </a:schemeClr>
                </a:solidFill>
              </a:rPr>
              <a:t>Support: Coalition of California Utility Employees; SCE; The Utility Reform Network, California Wind Energy Association, SDGE.</a:t>
            </a:r>
          </a:p>
          <a:p>
            <a:pPr lvl="1"/>
            <a:r>
              <a:rPr lang="en-US" sz="1400" dirty="0">
                <a:solidFill>
                  <a:schemeClr val="accent5">
                    <a:lumMod val="75000"/>
                  </a:schemeClr>
                </a:solidFill>
              </a:rPr>
              <a:t>Opposition: </a:t>
            </a:r>
            <a:r>
              <a:rPr lang="en-US" sz="1400" dirty="0" err="1">
                <a:solidFill>
                  <a:schemeClr val="accent5">
                    <a:lumMod val="75000"/>
                  </a:schemeClr>
                </a:solidFill>
              </a:rPr>
              <a:t>CalCCA</a:t>
            </a:r>
            <a:r>
              <a:rPr lang="en-US" sz="1400" dirty="0">
                <a:solidFill>
                  <a:schemeClr val="accent5">
                    <a:lumMod val="75000"/>
                  </a:schemeClr>
                </a:solidFill>
              </a:rPr>
              <a:t>, Californians for Energy Choice, CPA, California Alliance for Community Energy</a:t>
            </a:r>
          </a:p>
          <a:p>
            <a:endParaRPr lang="en-US" sz="1600" dirty="0"/>
          </a:p>
        </p:txBody>
      </p:sp>
      <p:sp>
        <p:nvSpPr>
          <p:cNvPr id="4" name="Footer Placeholder 3"/>
          <p:cNvSpPr>
            <a:spLocks noGrp="1"/>
          </p:cNvSpPr>
          <p:nvPr>
            <p:ph type="ftr" sz="quarter" idx="11"/>
          </p:nvPr>
        </p:nvSpPr>
        <p:spPr>
          <a:xfrm>
            <a:off x="1524000" y="6356350"/>
            <a:ext cx="6324600" cy="365125"/>
          </a:xfrm>
        </p:spPr>
        <p:txBody>
          <a:bodyPr/>
          <a:lstStyle/>
          <a:p>
            <a:pPr algn="ctr"/>
            <a:r>
              <a:rPr lang="en-US" dirty="0"/>
              <a:t>Business of Local Energy Symposium - Friday, June 21, 2019. Irvine, CA </a:t>
            </a:r>
          </a:p>
        </p:txBody>
      </p:sp>
      <p:sp>
        <p:nvSpPr>
          <p:cNvPr id="5" name="Slide Number Placeholder 4"/>
          <p:cNvSpPr>
            <a:spLocks noGrp="1"/>
          </p:cNvSpPr>
          <p:nvPr>
            <p:ph type="sldNum" sz="quarter" idx="12"/>
          </p:nvPr>
        </p:nvSpPr>
        <p:spPr/>
        <p:txBody>
          <a:bodyPr/>
          <a:lstStyle/>
          <a:p>
            <a:fld id="{C1BC96C9-B261-4846-B559-1BDF9DA54218}" type="slidenum">
              <a:rPr lang="en-US" smtClean="0"/>
              <a:t>4</a:t>
            </a:fld>
            <a:endParaRPr lang="en-US"/>
          </a:p>
        </p:txBody>
      </p:sp>
    </p:spTree>
    <p:extLst>
      <p:ext uri="{BB962C8B-B14F-4D97-AF65-F5344CB8AC3E}">
        <p14:creationId xmlns:p14="http://schemas.microsoft.com/office/powerpoint/2010/main" val="3099589261"/>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Autofit/>
          </a:bodyPr>
          <a:lstStyle/>
          <a:p>
            <a:pPr algn="ctr"/>
            <a:r>
              <a:rPr lang="en-US" sz="4000" b="1" dirty="0">
                <a:solidFill>
                  <a:schemeClr val="accent5">
                    <a:lumMod val="75000"/>
                  </a:schemeClr>
                </a:solidFill>
              </a:rPr>
              <a:t>Working Together</a:t>
            </a:r>
          </a:p>
        </p:txBody>
      </p:sp>
      <p:sp>
        <p:nvSpPr>
          <p:cNvPr id="3" name="Content Placeholder 2"/>
          <p:cNvSpPr>
            <a:spLocks noGrp="1"/>
          </p:cNvSpPr>
          <p:nvPr>
            <p:ph idx="1"/>
          </p:nvPr>
        </p:nvSpPr>
        <p:spPr>
          <a:xfrm>
            <a:off x="457200" y="1676400"/>
            <a:ext cx="8229600" cy="4648200"/>
          </a:xfrm>
        </p:spPr>
        <p:txBody>
          <a:bodyPr>
            <a:normAutofit lnSpcReduction="10000"/>
          </a:bodyPr>
          <a:lstStyle/>
          <a:p>
            <a:r>
              <a:rPr lang="en-US" sz="2000" dirty="0">
                <a:solidFill>
                  <a:schemeClr val="accent5">
                    <a:lumMod val="75000"/>
                  </a:schemeClr>
                </a:solidFill>
              </a:rPr>
              <a:t>Cities are ultimately responsible for the implementation of policies and programs; That’s why we must remain engaged and active so that others don’t decide for us.</a:t>
            </a:r>
          </a:p>
          <a:p>
            <a:pPr marL="0" indent="0">
              <a:buNone/>
            </a:pPr>
            <a:endParaRPr lang="en-US" sz="2000" dirty="0">
              <a:solidFill>
                <a:schemeClr val="accent5">
                  <a:lumMod val="75000"/>
                </a:schemeClr>
              </a:solidFill>
            </a:endParaRPr>
          </a:p>
          <a:p>
            <a:r>
              <a:rPr lang="en-US" sz="2000" dirty="0">
                <a:solidFill>
                  <a:schemeClr val="accent5">
                    <a:lumMod val="75000"/>
                  </a:schemeClr>
                </a:solidFill>
              </a:rPr>
              <a:t>CPA is a member of </a:t>
            </a:r>
            <a:r>
              <a:rPr lang="en-US" sz="2000" dirty="0" err="1">
                <a:solidFill>
                  <a:schemeClr val="accent5">
                    <a:lumMod val="75000"/>
                  </a:schemeClr>
                </a:solidFill>
              </a:rPr>
              <a:t>CalCCA</a:t>
            </a:r>
            <a:r>
              <a:rPr lang="en-US" sz="2000" dirty="0">
                <a:solidFill>
                  <a:schemeClr val="accent5">
                    <a:lumMod val="75000"/>
                  </a:schemeClr>
                </a:solidFill>
              </a:rPr>
              <a:t>. </a:t>
            </a:r>
            <a:r>
              <a:rPr lang="en-US" sz="2000" dirty="0" err="1">
                <a:solidFill>
                  <a:schemeClr val="accent5">
                    <a:lumMod val="75000"/>
                  </a:schemeClr>
                </a:solidFill>
              </a:rPr>
              <a:t>CalCCA</a:t>
            </a:r>
            <a:r>
              <a:rPr lang="en-US" sz="2000" dirty="0">
                <a:solidFill>
                  <a:schemeClr val="accent5">
                    <a:lumMod val="75000"/>
                  </a:schemeClr>
                </a:solidFill>
              </a:rPr>
              <a:t> conducts advocacy and lobbying to CCAs’ interests and community choice.</a:t>
            </a:r>
          </a:p>
          <a:p>
            <a:pPr marL="0" indent="0">
              <a:buNone/>
            </a:pPr>
            <a:endParaRPr lang="en-US" sz="2000" dirty="0">
              <a:solidFill>
                <a:schemeClr val="accent5">
                  <a:lumMod val="75000"/>
                </a:schemeClr>
              </a:solidFill>
            </a:endParaRPr>
          </a:p>
          <a:p>
            <a:r>
              <a:rPr lang="en-US" sz="2000" dirty="0">
                <a:solidFill>
                  <a:schemeClr val="accent5">
                    <a:lumMod val="75000"/>
                  </a:schemeClr>
                </a:solidFill>
              </a:rPr>
              <a:t>As a member of CPA, we work closely with </a:t>
            </a:r>
            <a:r>
              <a:rPr lang="en-US" sz="2000" dirty="0" err="1">
                <a:solidFill>
                  <a:schemeClr val="accent5">
                    <a:lumMod val="75000"/>
                  </a:schemeClr>
                </a:solidFill>
              </a:rPr>
              <a:t>CalCCA</a:t>
            </a:r>
            <a:r>
              <a:rPr lang="en-US" sz="2000" dirty="0">
                <a:solidFill>
                  <a:schemeClr val="accent5">
                    <a:lumMod val="75000"/>
                  </a:schemeClr>
                </a:solidFill>
              </a:rPr>
              <a:t> and other organizations that share our vision and goals to further expand the use of cleaner energies, to reduce GHG emissions and further mitigate of climate change.</a:t>
            </a:r>
          </a:p>
          <a:p>
            <a:pPr marL="0" indent="0">
              <a:buNone/>
            </a:pPr>
            <a:endParaRPr lang="en-US" sz="2000" dirty="0">
              <a:solidFill>
                <a:schemeClr val="accent5">
                  <a:lumMod val="75000"/>
                </a:schemeClr>
              </a:solidFill>
            </a:endParaRPr>
          </a:p>
          <a:p>
            <a:endParaRPr lang="en-US" sz="2000" dirty="0">
              <a:solidFill>
                <a:schemeClr val="accent5">
                  <a:lumMod val="75000"/>
                </a:schemeClr>
              </a:solidFill>
            </a:endParaRPr>
          </a:p>
          <a:p>
            <a:pPr marL="0" indent="0" algn="ctr">
              <a:buNone/>
            </a:pPr>
            <a:r>
              <a:rPr lang="en-US" sz="1600" i="1" dirty="0">
                <a:solidFill>
                  <a:schemeClr val="accent5">
                    <a:lumMod val="75000"/>
                  </a:schemeClr>
                </a:solidFill>
              </a:rPr>
              <a:t>END</a:t>
            </a:r>
          </a:p>
          <a:p>
            <a:pPr marL="0" indent="0">
              <a:buNone/>
            </a:pPr>
            <a:endParaRPr lang="en-US" dirty="0"/>
          </a:p>
        </p:txBody>
      </p:sp>
      <p:sp>
        <p:nvSpPr>
          <p:cNvPr id="4" name="Footer Placeholder 3"/>
          <p:cNvSpPr>
            <a:spLocks noGrp="1"/>
          </p:cNvSpPr>
          <p:nvPr>
            <p:ph type="ftr" sz="quarter" idx="11"/>
          </p:nvPr>
        </p:nvSpPr>
        <p:spPr>
          <a:xfrm>
            <a:off x="2057400" y="6400800"/>
            <a:ext cx="5486400" cy="365125"/>
          </a:xfrm>
        </p:spPr>
        <p:txBody>
          <a:bodyPr/>
          <a:lstStyle/>
          <a:p>
            <a:pPr algn="ctr"/>
            <a:r>
              <a:rPr lang="en-US" dirty="0"/>
              <a:t>Business of Local Energy Symposium - Friday, June 21, 2019. Irvine, CA </a:t>
            </a:r>
          </a:p>
        </p:txBody>
      </p:sp>
      <p:sp>
        <p:nvSpPr>
          <p:cNvPr id="5" name="Slide Number Placeholder 4"/>
          <p:cNvSpPr>
            <a:spLocks noGrp="1"/>
          </p:cNvSpPr>
          <p:nvPr>
            <p:ph type="sldNum" sz="quarter" idx="12"/>
          </p:nvPr>
        </p:nvSpPr>
        <p:spPr/>
        <p:txBody>
          <a:bodyPr/>
          <a:lstStyle/>
          <a:p>
            <a:fld id="{C1BC96C9-B261-4846-B559-1BDF9DA54218}" type="slidenum">
              <a:rPr lang="en-US" smtClean="0"/>
              <a:t>5</a:t>
            </a:fld>
            <a:endParaRPr lang="en-US"/>
          </a:p>
        </p:txBody>
      </p:sp>
    </p:spTree>
    <p:extLst>
      <p:ext uri="{BB962C8B-B14F-4D97-AF65-F5344CB8AC3E}">
        <p14:creationId xmlns:p14="http://schemas.microsoft.com/office/powerpoint/2010/main" val="613963742"/>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sz="4000" b="1" dirty="0">
                <a:solidFill>
                  <a:schemeClr val="accent5">
                    <a:lumMod val="75000"/>
                  </a:schemeClr>
                </a:solidFill>
              </a:rPr>
              <a:t>What to Expect?</a:t>
            </a:r>
          </a:p>
        </p:txBody>
      </p:sp>
      <p:sp>
        <p:nvSpPr>
          <p:cNvPr id="3" name="Content Placeholder 2"/>
          <p:cNvSpPr>
            <a:spLocks noGrp="1"/>
          </p:cNvSpPr>
          <p:nvPr>
            <p:ph idx="1"/>
          </p:nvPr>
        </p:nvSpPr>
        <p:spPr/>
        <p:txBody>
          <a:bodyPr/>
          <a:lstStyle/>
          <a:p>
            <a:r>
              <a:rPr lang="en-US" sz="2000" dirty="0">
                <a:solidFill>
                  <a:schemeClr val="accent5">
                    <a:lumMod val="75000"/>
                  </a:schemeClr>
                </a:solidFill>
              </a:rPr>
              <a:t>We can safely expect additional bills that will help the State meet its aggressive climate agenda.</a:t>
            </a:r>
          </a:p>
          <a:p>
            <a:pPr marL="0" indent="0">
              <a:buNone/>
            </a:pPr>
            <a:endParaRPr lang="en-US" sz="2000" dirty="0">
              <a:solidFill>
                <a:schemeClr val="accent5">
                  <a:lumMod val="75000"/>
                </a:schemeClr>
              </a:solidFill>
            </a:endParaRPr>
          </a:p>
          <a:p>
            <a:r>
              <a:rPr lang="en-US" sz="2000" dirty="0">
                <a:solidFill>
                  <a:schemeClr val="accent5">
                    <a:lumMod val="75000"/>
                  </a:schemeClr>
                </a:solidFill>
              </a:rPr>
              <a:t>We can also safely expect that some of these bills will try to diminish or eliminate local choice.</a:t>
            </a:r>
          </a:p>
          <a:p>
            <a:pPr marL="0" indent="0">
              <a:buNone/>
            </a:pPr>
            <a:endParaRPr lang="en-US" sz="2000" dirty="0">
              <a:solidFill>
                <a:schemeClr val="accent5">
                  <a:lumMod val="75000"/>
                </a:schemeClr>
              </a:solidFill>
            </a:endParaRPr>
          </a:p>
          <a:p>
            <a:r>
              <a:rPr lang="en-US" sz="2000" dirty="0">
                <a:solidFill>
                  <a:schemeClr val="accent5">
                    <a:lumMod val="75000"/>
                  </a:schemeClr>
                </a:solidFill>
              </a:rPr>
              <a:t>But… always remember: </a:t>
            </a:r>
            <a:r>
              <a:rPr lang="en-US" sz="2000" b="1" i="1" dirty="0">
                <a:solidFill>
                  <a:schemeClr val="accent5">
                    <a:lumMod val="75000"/>
                  </a:schemeClr>
                </a:solidFill>
              </a:rPr>
              <a:t>as a voter and consumer, you have a choice, a voice and a vote; make them count!</a:t>
            </a:r>
            <a:endParaRPr lang="en-US" sz="2000" dirty="0">
              <a:solidFill>
                <a:schemeClr val="accent5">
                  <a:lumMod val="75000"/>
                </a:schemeClr>
              </a:solidFill>
            </a:endParaRPr>
          </a:p>
          <a:p>
            <a:endParaRPr lang="en-US" dirty="0"/>
          </a:p>
          <a:p>
            <a:pPr marL="0" indent="0" algn="ctr">
              <a:buNone/>
            </a:pPr>
            <a:r>
              <a:rPr lang="en-US" sz="1400" i="1" dirty="0">
                <a:solidFill>
                  <a:schemeClr val="accent5">
                    <a:lumMod val="75000"/>
                  </a:schemeClr>
                </a:solidFill>
              </a:rPr>
              <a:t>END </a:t>
            </a:r>
          </a:p>
        </p:txBody>
      </p:sp>
      <p:sp>
        <p:nvSpPr>
          <p:cNvPr id="4" name="Footer Placeholder 3"/>
          <p:cNvSpPr>
            <a:spLocks noGrp="1"/>
          </p:cNvSpPr>
          <p:nvPr>
            <p:ph type="ftr" sz="quarter" idx="11"/>
          </p:nvPr>
        </p:nvSpPr>
        <p:spPr>
          <a:xfrm>
            <a:off x="1676400" y="6356350"/>
            <a:ext cx="5943600" cy="365125"/>
          </a:xfrm>
        </p:spPr>
        <p:txBody>
          <a:bodyPr/>
          <a:lstStyle/>
          <a:p>
            <a:pPr algn="ctr"/>
            <a:r>
              <a:rPr lang="en-US" dirty="0"/>
              <a:t>Business of Local Energy Symposium - Friday, June 21, 2019. Irvine, CA </a:t>
            </a:r>
          </a:p>
        </p:txBody>
      </p:sp>
      <p:sp>
        <p:nvSpPr>
          <p:cNvPr id="5" name="Slide Number Placeholder 4"/>
          <p:cNvSpPr>
            <a:spLocks noGrp="1"/>
          </p:cNvSpPr>
          <p:nvPr>
            <p:ph type="sldNum" sz="quarter" idx="12"/>
          </p:nvPr>
        </p:nvSpPr>
        <p:spPr/>
        <p:txBody>
          <a:bodyPr/>
          <a:lstStyle/>
          <a:p>
            <a:fld id="{C1BC96C9-B261-4846-B559-1BDF9DA54218}" type="slidenum">
              <a:rPr lang="en-US" smtClean="0"/>
              <a:t>6</a:t>
            </a:fld>
            <a:endParaRPr lang="en-US"/>
          </a:p>
        </p:txBody>
      </p:sp>
    </p:spTree>
    <p:extLst>
      <p:ext uri="{BB962C8B-B14F-4D97-AF65-F5344CB8AC3E}">
        <p14:creationId xmlns:p14="http://schemas.microsoft.com/office/powerpoint/2010/main" val="4108777576"/>
      </p:ext>
    </p:extLst>
  </p:cSld>
  <p:clrMapOvr>
    <a:masterClrMapping/>
  </p:clrMapOvr>
  <p:transition spd="slow">
    <p:randomBar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150</TotalTime>
  <Words>840</Words>
  <Application>Microsoft Macintosh PowerPoint</Application>
  <PresentationFormat>On-screen Show (4:3)</PresentationFormat>
  <Paragraphs>68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Constantia</vt:lpstr>
      <vt:lpstr>Wingdings 2</vt:lpstr>
      <vt:lpstr>Flow</vt:lpstr>
      <vt:lpstr>LEGISLATIVE OUTLOOK</vt:lpstr>
      <vt:lpstr>Political Environment in Sacramento</vt:lpstr>
      <vt:lpstr>AB 56 (García) Electricity: procurement by the California Alternative Energy and Advanced Transportation Financing Authority.  Oppose</vt:lpstr>
      <vt:lpstr>SB 155 (Bradford) California Renewables Portfolio Standard Program: integrated resource plans. Oppose-Unless-Amended</vt:lpstr>
      <vt:lpstr>Working Together</vt:lpstr>
      <vt:lpstr>What to Expect?</vt:lpstr>
    </vt:vector>
  </TitlesOfParts>
  <Company>City of West Hollywood</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Hernan Molina</dc:creator>
  <cp:lastModifiedBy>Microsoft Office User</cp:lastModifiedBy>
  <cp:revision>15</cp:revision>
  <dcterms:created xsi:type="dcterms:W3CDTF">2019-06-10T23:14:58Z</dcterms:created>
  <dcterms:modified xsi:type="dcterms:W3CDTF">2019-06-14T00:21:09Z</dcterms:modified>
</cp:coreProperties>
</file>