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4" r:id="rId2"/>
    <p:sldId id="1433" r:id="rId3"/>
    <p:sldId id="269" r:id="rId4"/>
    <p:sldId id="1423" r:id="rId5"/>
    <p:sldId id="1426" r:id="rId6"/>
    <p:sldId id="1434" r:id="rId7"/>
    <p:sldId id="1436" r:id="rId8"/>
    <p:sldId id="1428" r:id="rId9"/>
    <p:sldId id="270" r:id="rId10"/>
    <p:sldId id="1437" r:id="rId11"/>
    <p:sldId id="1432" r:id="rId12"/>
    <p:sldId id="1401" r:id="rId13"/>
    <p:sldId id="1429" r:id="rId14"/>
    <p:sldId id="143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FF"/>
    <a:srgbClr val="424242"/>
    <a:srgbClr val="BDCD00"/>
    <a:srgbClr val="E62D87"/>
    <a:srgbClr val="F07D00"/>
    <a:srgbClr val="FFC300"/>
    <a:srgbClr val="005FAA"/>
    <a:srgbClr val="919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6713" autoAdjust="0"/>
  </p:normalViewPr>
  <p:slideViewPr>
    <p:cSldViewPr snapToGrid="0" snapToObjects="1">
      <p:cViewPr varScale="1">
        <p:scale>
          <a:sx n="84" d="100"/>
          <a:sy n="84" d="100"/>
        </p:scale>
        <p:origin x="1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63D8B-3D26-1047-B532-201E36BEA63B}" type="datetimeFigureOut">
              <a:rPr lang="en-US" smtClean="0"/>
              <a:t>6/13/19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9C3A6-40BA-CA4C-A281-BFB84C02C27D}" type="slidenum">
              <a:rPr lang="en-US" smtClean="0"/>
              <a:t>‹#›</a:t>
            </a:fld>
            <a:endParaRPr lang="en-US" dirty="0"/>
          </a:p>
        </p:txBody>
      </p:sp>
    </p:spTree>
    <p:extLst>
      <p:ext uri="{BB962C8B-B14F-4D97-AF65-F5344CB8AC3E}">
        <p14:creationId xmlns:p14="http://schemas.microsoft.com/office/powerpoint/2010/main" val="58522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the 3D mission relate to our discussion? It is a strategy for resiliency and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Microgrids: </a:t>
            </a:r>
          </a:p>
          <a:p>
            <a:pPr lvl="1"/>
            <a:r>
              <a:rPr lang="en-US" sz="1400" dirty="0"/>
              <a:t>200+ MW installed </a:t>
            </a:r>
          </a:p>
          <a:p>
            <a:r>
              <a:rPr lang="en-US" sz="1600" dirty="0"/>
              <a:t>District Energy: </a:t>
            </a:r>
          </a:p>
          <a:p>
            <a:pPr lvl="1"/>
            <a:r>
              <a:rPr lang="en-US" sz="1400" dirty="0"/>
              <a:t>230 operational systems</a:t>
            </a:r>
          </a:p>
          <a:p>
            <a:r>
              <a:rPr lang="en-US" sz="1600" dirty="0"/>
              <a:t>Customer profiles</a:t>
            </a:r>
          </a:p>
          <a:p>
            <a:pPr lvl="1"/>
            <a:r>
              <a:rPr lang="en-US" sz="1400" dirty="0"/>
              <a:t>Commercial &amp; industrial </a:t>
            </a:r>
          </a:p>
          <a:p>
            <a:pPr lvl="1"/>
            <a:r>
              <a:rPr lang="en-US" sz="1400" dirty="0"/>
              <a:t>Campuses </a:t>
            </a:r>
          </a:p>
          <a:p>
            <a:pPr lvl="1"/>
            <a:r>
              <a:rPr lang="en-US" sz="1400" dirty="0"/>
              <a:t>Critical facilities </a:t>
            </a:r>
          </a:p>
          <a:p>
            <a:pPr lvl="1"/>
            <a:r>
              <a:rPr lang="en-US" sz="1400" dirty="0"/>
              <a:t>Rural electrification </a:t>
            </a:r>
          </a:p>
          <a:p>
            <a:pPr lvl="1"/>
            <a:r>
              <a:rPr lang="en-US" sz="1400" dirty="0"/>
              <a:t>Island and remote community energy     self-sufficiency </a:t>
            </a:r>
          </a:p>
          <a:p>
            <a:r>
              <a:rPr lang="en-US" sz="1600" dirty="0"/>
              <a:t>*Coming soon*</a:t>
            </a:r>
          </a:p>
          <a:p>
            <a:pPr lvl="1"/>
            <a:r>
              <a:rPr lang="en-US" sz="1400" dirty="0"/>
              <a:t>Community resiliency and emergency preparedness </a:t>
            </a:r>
          </a:p>
          <a:p>
            <a:pPr lvl="1"/>
            <a:r>
              <a:rPr lang="en-US" sz="1400" dirty="0"/>
              <a:t>De-energization event planning &amp;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B9C3A6-40BA-CA4C-A281-BFB84C02C27D}" type="slidenum">
              <a:rPr lang="en-US" smtClean="0"/>
              <a:t>2</a:t>
            </a:fld>
            <a:endParaRPr lang="en-US" dirty="0"/>
          </a:p>
        </p:txBody>
      </p:sp>
    </p:spTree>
    <p:extLst>
      <p:ext uri="{BB962C8B-B14F-4D97-AF65-F5344CB8AC3E}">
        <p14:creationId xmlns:p14="http://schemas.microsoft.com/office/powerpoint/2010/main" val="9485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3D mission relate to our discussion? It is a strategy for resiliency and sustainability.</a:t>
            </a:r>
          </a:p>
          <a:p>
            <a:endParaRPr lang="en-US" dirty="0"/>
          </a:p>
          <a:p>
            <a:r>
              <a:rPr lang="en-US" dirty="0"/>
              <a:t>Resiliency is a hot buzz word being thrown around but what des it really mean? Before I jump into the policy, want to frame this discussion around resiliency. </a:t>
            </a:r>
          </a:p>
          <a:p>
            <a:endParaRPr lang="en-US" dirty="0"/>
          </a:p>
          <a:p>
            <a:pPr lvl="1"/>
            <a:r>
              <a:rPr lang="en-US" dirty="0"/>
              <a:t>Prevention</a:t>
            </a:r>
          </a:p>
          <a:p>
            <a:pPr lvl="2"/>
            <a:r>
              <a:rPr lang="en-US" dirty="0"/>
              <a:t>Will require changes in design standards, construction guidelines, maintenance routines, inspection procedures, and emergency preparedness </a:t>
            </a:r>
          </a:p>
          <a:p>
            <a:pPr lvl="1"/>
            <a:r>
              <a:rPr lang="en-US" dirty="0"/>
              <a:t>Recovery</a:t>
            </a:r>
          </a:p>
          <a:p>
            <a:pPr lvl="2"/>
            <a:r>
              <a:rPr lang="en-US" dirty="0"/>
              <a:t>Proper planning for natural disasters and outages, response time, rapid damage assessment, crew deployment to damaged assets, readily available replacement equipment for grid restoration </a:t>
            </a:r>
          </a:p>
          <a:p>
            <a:pPr lvl="1"/>
            <a:r>
              <a:rPr lang="en-US" dirty="0"/>
              <a:t>Survivability </a:t>
            </a:r>
          </a:p>
          <a:p>
            <a:pPr lvl="2"/>
            <a:r>
              <a:rPr lang="en-US" dirty="0"/>
              <a:t>Ability to maintain some basic level of electrical functionality to individual customers or communities in the event of a disaster and complete loss of electrical service from distribution system</a:t>
            </a:r>
          </a:p>
          <a:p>
            <a:pPr lvl="2"/>
            <a:endParaRPr lang="en-US" dirty="0"/>
          </a:p>
          <a:p>
            <a:pPr lvl="2"/>
            <a:r>
              <a:rPr lang="en-US" dirty="0"/>
              <a:t>The challenge- how do we value resiliency?</a:t>
            </a:r>
          </a:p>
          <a:p>
            <a:pPr lvl="1"/>
            <a:r>
              <a:rPr lang="en-US" dirty="0"/>
              <a:t>DERs and microgrids require comprehensive valuation to fully realize their system potential and public benefits </a:t>
            </a:r>
          </a:p>
          <a:p>
            <a:pPr lvl="1"/>
            <a:r>
              <a:rPr lang="en-US" dirty="0"/>
              <a:t>To date, California has not enabled DERs to maximize their capabilities and fully account for the complete value these resources provide</a:t>
            </a:r>
          </a:p>
          <a:p>
            <a:pPr lvl="2"/>
            <a:endParaRPr lang="en-US" dirty="0"/>
          </a:p>
          <a:p>
            <a:endParaRPr lang="en-US" dirty="0"/>
          </a:p>
        </p:txBody>
      </p:sp>
      <p:sp>
        <p:nvSpPr>
          <p:cNvPr id="4" name="Slide Number Placeholder 3"/>
          <p:cNvSpPr>
            <a:spLocks noGrp="1"/>
          </p:cNvSpPr>
          <p:nvPr>
            <p:ph type="sldNum" sz="quarter" idx="5"/>
          </p:nvPr>
        </p:nvSpPr>
        <p:spPr/>
        <p:txBody>
          <a:bodyPr/>
          <a:lstStyle/>
          <a:p>
            <a:fld id="{46B9C3A6-40BA-CA4C-A281-BFB84C02C27D}" type="slidenum">
              <a:rPr lang="en-US" smtClean="0"/>
              <a:t>3</a:t>
            </a:fld>
            <a:endParaRPr lang="en-US" dirty="0"/>
          </a:p>
        </p:txBody>
      </p:sp>
    </p:spTree>
    <p:extLst>
      <p:ext uri="{BB962C8B-B14F-4D97-AF65-F5344CB8AC3E}">
        <p14:creationId xmlns:p14="http://schemas.microsoft.com/office/powerpoint/2010/main" val="258486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Microgrids: </a:t>
            </a:r>
          </a:p>
          <a:p>
            <a:pPr lvl="1"/>
            <a:r>
              <a:rPr lang="en-US" sz="1400" dirty="0"/>
              <a:t>200+ MW installed </a:t>
            </a:r>
          </a:p>
          <a:p>
            <a:r>
              <a:rPr lang="en-US" sz="1600" b="1" dirty="0"/>
              <a:t>District Energy: </a:t>
            </a:r>
          </a:p>
          <a:p>
            <a:pPr lvl="1"/>
            <a:r>
              <a:rPr lang="en-US" sz="1400" dirty="0"/>
              <a:t>230 operational systems</a:t>
            </a:r>
          </a:p>
          <a:p>
            <a:r>
              <a:rPr lang="en-US" sz="1600" b="1" dirty="0"/>
              <a:t>Customer profiles</a:t>
            </a:r>
          </a:p>
          <a:p>
            <a:pPr lvl="1"/>
            <a:r>
              <a:rPr lang="en-US" sz="1400" dirty="0"/>
              <a:t>Commercial &amp; industrial </a:t>
            </a:r>
          </a:p>
          <a:p>
            <a:pPr lvl="1"/>
            <a:r>
              <a:rPr lang="en-US" sz="1400" dirty="0"/>
              <a:t>Campuses </a:t>
            </a:r>
          </a:p>
          <a:p>
            <a:pPr lvl="1"/>
            <a:r>
              <a:rPr lang="en-US" sz="1400" dirty="0"/>
              <a:t>Critical facilities </a:t>
            </a:r>
          </a:p>
          <a:p>
            <a:pPr lvl="1"/>
            <a:r>
              <a:rPr lang="en-US" sz="1400" dirty="0"/>
              <a:t>Rural electrification </a:t>
            </a:r>
          </a:p>
          <a:p>
            <a:pPr lvl="1"/>
            <a:r>
              <a:rPr lang="en-US" sz="1400" dirty="0"/>
              <a:t>Island and remote community energy     self-sufficiency </a:t>
            </a:r>
          </a:p>
          <a:p>
            <a:r>
              <a:rPr lang="en-US" sz="1600" b="1" dirty="0"/>
              <a:t>*Coming soon*</a:t>
            </a:r>
          </a:p>
          <a:p>
            <a:pPr lvl="1"/>
            <a:r>
              <a:rPr lang="en-US" sz="1400" dirty="0"/>
              <a:t>Community resiliency and emergency preparedness </a:t>
            </a:r>
          </a:p>
          <a:p>
            <a:pPr lvl="1"/>
            <a:r>
              <a:rPr lang="en-US" sz="1400" dirty="0"/>
              <a:t>De-energization event planning &amp; management </a:t>
            </a:r>
          </a:p>
          <a:p>
            <a:endParaRPr lang="en-US" dirty="0"/>
          </a:p>
        </p:txBody>
      </p:sp>
      <p:sp>
        <p:nvSpPr>
          <p:cNvPr id="4" name="Slide Number Placeholder 3"/>
          <p:cNvSpPr>
            <a:spLocks noGrp="1"/>
          </p:cNvSpPr>
          <p:nvPr>
            <p:ph type="sldNum" sz="quarter" idx="5"/>
          </p:nvPr>
        </p:nvSpPr>
        <p:spPr/>
        <p:txBody>
          <a:bodyPr/>
          <a:lstStyle/>
          <a:p>
            <a:fld id="{46B9C3A6-40BA-CA4C-A281-BFB84C02C27D}" type="slidenum">
              <a:rPr lang="en-US" smtClean="0"/>
              <a:t>4</a:t>
            </a:fld>
            <a:endParaRPr lang="en-US" dirty="0"/>
          </a:p>
        </p:txBody>
      </p:sp>
    </p:spTree>
    <p:extLst>
      <p:ext uri="{BB962C8B-B14F-4D97-AF65-F5344CB8AC3E}">
        <p14:creationId xmlns:p14="http://schemas.microsoft.com/office/powerpoint/2010/main" val="135391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 Toulouse</a:t>
            </a:r>
            <a:r>
              <a:rPr lang="en-US" sz="1200" b="0" i="0" kern="1200" dirty="0">
                <a:solidFill>
                  <a:schemeClr val="tx1"/>
                </a:solidFill>
                <a:effectLst/>
                <a:latin typeface="+mn-lt"/>
                <a:ea typeface="+mn-ea"/>
                <a:cs typeface="+mn-cs"/>
              </a:rPr>
              <a:t>, the Group has installed and commissioned its Smart ZAE, the first French microgrid developed to serve an entire business park. This grid generates green energy from multiple synchronized sources, and uses chemical and mechanical storage technologies within a system that is stable, financially optimized and synchronized with the national grid using a control and management system</a:t>
            </a:r>
            <a:endParaRPr lang="en-US" dirty="0"/>
          </a:p>
        </p:txBody>
      </p:sp>
      <p:sp>
        <p:nvSpPr>
          <p:cNvPr id="4" name="Slide Number Placeholder 3"/>
          <p:cNvSpPr>
            <a:spLocks noGrp="1"/>
          </p:cNvSpPr>
          <p:nvPr>
            <p:ph type="sldNum" sz="quarter" idx="5"/>
          </p:nvPr>
        </p:nvSpPr>
        <p:spPr/>
        <p:txBody>
          <a:bodyPr/>
          <a:lstStyle/>
          <a:p>
            <a:fld id="{46B9C3A6-40BA-CA4C-A281-BFB84C02C27D}" type="slidenum">
              <a:rPr lang="en-US" smtClean="0"/>
              <a:t>5</a:t>
            </a:fld>
            <a:endParaRPr lang="en-US" dirty="0"/>
          </a:p>
        </p:txBody>
      </p:sp>
    </p:spTree>
    <p:extLst>
      <p:ext uri="{BB962C8B-B14F-4D97-AF65-F5344CB8AC3E}">
        <p14:creationId xmlns:p14="http://schemas.microsoft.com/office/powerpoint/2010/main" val="251951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 will respond in a manner consistent with state policy goals if we set up the correct market mechanisms to do so </a:t>
            </a:r>
          </a:p>
          <a:p>
            <a:endParaRPr lang="en-US" dirty="0"/>
          </a:p>
          <a:p>
            <a:r>
              <a:rPr lang="en-US" dirty="0"/>
              <a:t>We cannot let perfection be the enemy of the good. </a:t>
            </a:r>
          </a:p>
        </p:txBody>
      </p:sp>
      <p:sp>
        <p:nvSpPr>
          <p:cNvPr id="4" name="Slide Number Placeholder 3"/>
          <p:cNvSpPr>
            <a:spLocks noGrp="1"/>
          </p:cNvSpPr>
          <p:nvPr>
            <p:ph type="sldNum" sz="quarter" idx="5"/>
          </p:nvPr>
        </p:nvSpPr>
        <p:spPr/>
        <p:txBody>
          <a:bodyPr/>
          <a:lstStyle/>
          <a:p>
            <a:fld id="{46B9C3A6-40BA-CA4C-A281-BFB84C02C27D}" type="slidenum">
              <a:rPr lang="en-US" smtClean="0"/>
              <a:t>6</a:t>
            </a:fld>
            <a:endParaRPr lang="en-US" dirty="0"/>
          </a:p>
        </p:txBody>
      </p:sp>
    </p:spTree>
    <p:extLst>
      <p:ext uri="{BB962C8B-B14F-4D97-AF65-F5344CB8AC3E}">
        <p14:creationId xmlns:p14="http://schemas.microsoft.com/office/powerpoint/2010/main" val="281839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Unfavorable rates, </a:t>
            </a:r>
          </a:p>
        </p:txBody>
      </p:sp>
      <p:sp>
        <p:nvSpPr>
          <p:cNvPr id="4" name="Slide Number Placeholder 3"/>
          <p:cNvSpPr>
            <a:spLocks noGrp="1"/>
          </p:cNvSpPr>
          <p:nvPr>
            <p:ph type="sldNum" sz="quarter" idx="5"/>
          </p:nvPr>
        </p:nvSpPr>
        <p:spPr/>
        <p:txBody>
          <a:bodyPr/>
          <a:lstStyle/>
          <a:p>
            <a:fld id="{46B9C3A6-40BA-CA4C-A281-BFB84C02C27D}" type="slidenum">
              <a:rPr lang="en-US" smtClean="0"/>
              <a:t>7</a:t>
            </a:fld>
            <a:endParaRPr lang="en-US" dirty="0"/>
          </a:p>
        </p:txBody>
      </p:sp>
    </p:spTree>
    <p:extLst>
      <p:ext uri="{BB962C8B-B14F-4D97-AF65-F5344CB8AC3E}">
        <p14:creationId xmlns:p14="http://schemas.microsoft.com/office/powerpoint/2010/main" val="132998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Legislation will be targeted towards critical facilities and public agencies. The main value driver for microgrids will be as a solution for community resiliency and emergency preparedness, de-energization event planning and management. </a:t>
            </a:r>
          </a:p>
        </p:txBody>
      </p:sp>
      <p:sp>
        <p:nvSpPr>
          <p:cNvPr id="4" name="Slide Number Placeholder 3"/>
          <p:cNvSpPr>
            <a:spLocks noGrp="1"/>
          </p:cNvSpPr>
          <p:nvPr>
            <p:ph type="sldNum" sz="quarter" idx="5"/>
          </p:nvPr>
        </p:nvSpPr>
        <p:spPr/>
        <p:txBody>
          <a:bodyPr/>
          <a:lstStyle/>
          <a:p>
            <a:fld id="{46B9C3A6-40BA-CA4C-A281-BFB84C02C27D}" type="slidenum">
              <a:rPr lang="en-US" smtClean="0"/>
              <a:t>10</a:t>
            </a:fld>
            <a:endParaRPr lang="en-US" dirty="0"/>
          </a:p>
        </p:txBody>
      </p:sp>
    </p:spTree>
    <p:extLst>
      <p:ext uri="{BB962C8B-B14F-4D97-AF65-F5344CB8AC3E}">
        <p14:creationId xmlns:p14="http://schemas.microsoft.com/office/powerpoint/2010/main" val="113240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Microgrids are different from solar + storage in that microgrids are a grouping of interconnected loads within a clearly defined grid boundary (DOE def) that are optimized for managing generation, storage, </a:t>
            </a:r>
          </a:p>
        </p:txBody>
      </p:sp>
      <p:sp>
        <p:nvSpPr>
          <p:cNvPr id="4" name="Slide Number Placeholder 3"/>
          <p:cNvSpPr>
            <a:spLocks noGrp="1"/>
          </p:cNvSpPr>
          <p:nvPr>
            <p:ph type="sldNum" sz="quarter" idx="5"/>
          </p:nvPr>
        </p:nvSpPr>
        <p:spPr/>
        <p:txBody>
          <a:bodyPr/>
          <a:lstStyle/>
          <a:p>
            <a:fld id="{46B9C3A6-40BA-CA4C-A281-BFB84C02C27D}" type="slidenum">
              <a:rPr lang="en-US" smtClean="0"/>
              <a:t>12</a:t>
            </a:fld>
            <a:endParaRPr lang="en-US" dirty="0"/>
          </a:p>
        </p:txBody>
      </p:sp>
    </p:spTree>
    <p:extLst>
      <p:ext uri="{BB962C8B-B14F-4D97-AF65-F5344CB8AC3E}">
        <p14:creationId xmlns:p14="http://schemas.microsoft.com/office/powerpoint/2010/main" val="64595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an ENGIE microgrid in CA</a:t>
            </a:r>
          </a:p>
          <a:p>
            <a:r>
              <a:rPr lang="en-US" dirty="0"/>
              <a:t>Part of a DOE grant project, special interconnection process was required, </a:t>
            </a:r>
          </a:p>
          <a:p>
            <a:r>
              <a:rPr lang="en-US" dirty="0"/>
              <a:t>Jails are one of 5 critical facility customer classes that are required to have backup power by law. Others are fire, police, emergency response call centers, and hospitals.</a:t>
            </a:r>
          </a:p>
          <a:p>
            <a:r>
              <a:rPr lang="en-US" dirty="0"/>
              <a:t>Customer motivation driven by regulation, desire to save on energy costs, desire to be more sustainable, need to be more resilient </a:t>
            </a:r>
          </a:p>
          <a:p>
            <a:r>
              <a:rPr lang="en-US" dirty="0"/>
              <a:t>Santa Rita is considered the greenest jail in the U.S. </a:t>
            </a:r>
          </a:p>
          <a:p>
            <a:r>
              <a:rPr lang="en-US" dirty="0"/>
              <a:t> we want to replicate this in all schools, hospitals, water treatment facilities, fire stations, etc.  </a:t>
            </a:r>
          </a:p>
        </p:txBody>
      </p:sp>
      <p:sp>
        <p:nvSpPr>
          <p:cNvPr id="4" name="Slide Number Placeholder 3"/>
          <p:cNvSpPr>
            <a:spLocks noGrp="1"/>
          </p:cNvSpPr>
          <p:nvPr>
            <p:ph type="sldNum" sz="quarter" idx="5"/>
          </p:nvPr>
        </p:nvSpPr>
        <p:spPr/>
        <p:txBody>
          <a:bodyPr/>
          <a:lstStyle/>
          <a:p>
            <a:fld id="{46B9C3A6-40BA-CA4C-A281-BFB84C02C27D}" type="slidenum">
              <a:rPr lang="en-US" smtClean="0"/>
              <a:t>13</a:t>
            </a:fld>
            <a:endParaRPr lang="en-US" dirty="0"/>
          </a:p>
        </p:txBody>
      </p:sp>
    </p:spTree>
    <p:extLst>
      <p:ext uri="{BB962C8B-B14F-4D97-AF65-F5344CB8AC3E}">
        <p14:creationId xmlns:p14="http://schemas.microsoft.com/office/powerpoint/2010/main" val="709818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49198"/>
            <a:ext cx="3236976" cy="1942596"/>
          </a:xfrm>
          <a:prstGeom prst="rect">
            <a:avLst/>
          </a:prstGeom>
        </p:spPr>
      </p:pic>
      <p:sp>
        <p:nvSpPr>
          <p:cNvPr id="7" name="Espace réservé du texte 54"/>
          <p:cNvSpPr>
            <a:spLocks noGrp="1"/>
          </p:cNvSpPr>
          <p:nvPr>
            <p:ph type="body" sz="quarter" idx="18"/>
          </p:nvPr>
        </p:nvSpPr>
        <p:spPr bwMode="gray">
          <a:xfrm>
            <a:off x="661987" y="900000"/>
            <a:ext cx="7820025" cy="2340260"/>
          </a:xfrm>
          <a:noFill/>
        </p:spPr>
        <p:txBody>
          <a:bodyPr lIns="0" tIns="0" rIns="0" bIns="0" anchor="ctr"/>
          <a:lstStyle>
            <a:lvl1pPr marL="0" indent="0" algn="l">
              <a:lnSpc>
                <a:spcPct val="100000"/>
              </a:lnSpc>
              <a:spcBef>
                <a:spcPts val="0"/>
              </a:spcBef>
              <a:spcAft>
                <a:spcPts val="0"/>
              </a:spcAft>
              <a:buNone/>
              <a:defRPr sz="3600" b="1">
                <a:solidFill>
                  <a:srgbClr val="00AAFF"/>
                </a:solidFill>
              </a:defRPr>
            </a:lvl1pPr>
            <a:lvl2pPr marL="0" indent="0" algn="l">
              <a:lnSpc>
                <a:spcPct val="100000"/>
              </a:lnSpc>
              <a:spcBef>
                <a:spcPts val="600"/>
              </a:spcBef>
              <a:spcAft>
                <a:spcPts val="0"/>
              </a:spcAft>
              <a:buNone/>
              <a:defRPr sz="2100">
                <a:solidFill>
                  <a:srgbClr val="00AAFF"/>
                </a:solidFill>
              </a:defRPr>
            </a:lvl2pPr>
          </a:lstStyle>
          <a:p>
            <a:pPr lvl="0"/>
            <a:r>
              <a:rPr lang="en-US" noProof="0"/>
              <a:t>Edit Master text styles</a:t>
            </a:r>
          </a:p>
        </p:txBody>
      </p:sp>
      <p:cxnSp>
        <p:nvCxnSpPr>
          <p:cNvPr id="13" name="Straight Connector 12"/>
          <p:cNvCxnSpPr/>
          <p:nvPr userDrawn="1"/>
        </p:nvCxnSpPr>
        <p:spPr>
          <a:xfrm>
            <a:off x="661987" y="3240260"/>
            <a:ext cx="586368" cy="0"/>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61987" y="885608"/>
            <a:ext cx="586368" cy="0"/>
          </a:xfrm>
          <a:prstGeom prst="line">
            <a:avLst/>
          </a:prstGeom>
          <a:ln w="76200" cap="rnd"/>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Espace réservé pour une imag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
        <p:nvSpPr>
          <p:cNvPr id="4" name="Espace réservé du texte 54">
            <a:extLst>
              <a:ext uri="{FF2B5EF4-FFF2-40B4-BE49-F238E27FC236}">
                <a16:creationId xmlns:a16="http://schemas.microsoft.com/office/drawing/2014/main" id="{88311901-4548-4FFA-9370-B94041CD4C5E}"/>
              </a:ext>
            </a:extLst>
          </p:cNvPr>
          <p:cNvSpPr>
            <a:spLocks noGrp="1"/>
          </p:cNvSpPr>
          <p:nvPr>
            <p:ph type="body" sz="quarter" idx="18"/>
          </p:nvPr>
        </p:nvSpPr>
        <p:spPr bwMode="gray">
          <a:xfrm>
            <a:off x="661987" y="900000"/>
            <a:ext cx="7820025" cy="2340260"/>
          </a:xfrm>
          <a:noFill/>
        </p:spPr>
        <p:txBody>
          <a:bodyPr lIns="0" tIns="0" rIns="0" bIns="0" anchor="ctr">
            <a:normAutofit/>
          </a:bodyPr>
          <a:lstStyle>
            <a:lvl1pPr marL="0" indent="0" algn="l">
              <a:lnSpc>
                <a:spcPct val="100000"/>
              </a:lnSpc>
              <a:spcBef>
                <a:spcPts val="0"/>
              </a:spcBef>
              <a:spcAft>
                <a:spcPts val="0"/>
              </a:spcAft>
              <a:buNone/>
              <a:defRPr sz="3600" b="1">
                <a:solidFill>
                  <a:schemeClr val="bg1"/>
                </a:solidFill>
              </a:defRPr>
            </a:lvl1pPr>
            <a:lvl2pPr marL="0" indent="0" algn="l">
              <a:lnSpc>
                <a:spcPct val="100000"/>
              </a:lnSpc>
              <a:spcBef>
                <a:spcPts val="600"/>
              </a:spcBef>
              <a:spcAft>
                <a:spcPts val="0"/>
              </a:spcAft>
              <a:buNone/>
              <a:defRPr sz="2100">
                <a:solidFill>
                  <a:schemeClr val="bg1"/>
                </a:solidFill>
              </a:defRPr>
            </a:lvl2pPr>
          </a:lstStyle>
          <a:p>
            <a:pPr lvl="0"/>
            <a:r>
              <a:rPr lang="en-US" noProof="0"/>
              <a:t>Edit Master text styles</a:t>
            </a:r>
          </a:p>
        </p:txBody>
      </p:sp>
      <p:sp>
        <p:nvSpPr>
          <p:cNvPr id="7" name="Espace réservé du texte 56">
            <a:extLst>
              <a:ext uri="{FF2B5EF4-FFF2-40B4-BE49-F238E27FC236}">
                <a16:creationId xmlns:a16="http://schemas.microsoft.com/office/drawing/2014/main" id="{72CD2D80-5199-4271-9CF5-AE53F0290D77}"/>
              </a:ext>
            </a:extLst>
          </p:cNvPr>
          <p:cNvSpPr>
            <a:spLocks noGrp="1"/>
          </p:cNvSpPr>
          <p:nvPr>
            <p:ph type="body" sz="quarter" idx="19" hasCustomPrompt="1"/>
          </p:nvPr>
        </p:nvSpPr>
        <p:spPr bwMode="gray">
          <a:xfrm>
            <a:off x="0" y="4500000"/>
            <a:ext cx="3240000" cy="1296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en-US" noProof="0" dirty="0"/>
              <a:t> </a:t>
            </a:r>
          </a:p>
        </p:txBody>
      </p:sp>
      <p:pic>
        <p:nvPicPr>
          <p:cNvPr id="13" name="Image 8">
            <a:extLst>
              <a:ext uri="{FF2B5EF4-FFF2-40B4-BE49-F238E27FC236}">
                <a16:creationId xmlns:a16="http://schemas.microsoft.com/office/drawing/2014/main" id="{36D27A88-903F-429C-8B6A-D031E8408A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8000"/>
            <a:ext cx="9144000" cy="432816"/>
          </a:xfrm>
          <a:prstGeom prst="rect">
            <a:avLst/>
          </a:prstGeom>
        </p:spPr>
      </p:pic>
      <p:sp>
        <p:nvSpPr>
          <p:cNvPr id="14" name="TextBox 13">
            <a:extLst>
              <a:ext uri="{FF2B5EF4-FFF2-40B4-BE49-F238E27FC236}">
                <a16:creationId xmlns:a16="http://schemas.microsoft.com/office/drawing/2014/main" id="{0E73495D-89AA-401A-9971-7879C3501AC3}"/>
              </a:ext>
            </a:extLst>
          </p:cNvPr>
          <p:cNvSpPr txBox="1"/>
          <p:nvPr userDrawn="1"/>
        </p:nvSpPr>
        <p:spPr>
          <a:xfrm>
            <a:off x="286244" y="6539950"/>
            <a:ext cx="6705600" cy="18466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bg1"/>
                </a:solidFill>
              </a:rPr>
              <a:t>© 2018 </a:t>
            </a:r>
            <a:r>
              <a:rPr lang="en-US" sz="600" b="1" dirty="0">
                <a:solidFill>
                  <a:schemeClr val="bg1"/>
                </a:solidFill>
              </a:rPr>
              <a:t>ENGIE</a:t>
            </a:r>
            <a:r>
              <a:rPr lang="en-US" sz="600" baseline="0" dirty="0">
                <a:solidFill>
                  <a:schemeClr val="bg1"/>
                </a:solidFill>
              </a:rPr>
              <a:t> </a:t>
            </a:r>
            <a:r>
              <a:rPr lang="en-US" sz="600" b="1" dirty="0">
                <a:solidFill>
                  <a:schemeClr val="bg1"/>
                </a:solidFill>
              </a:rPr>
              <a:t>SERVICES</a:t>
            </a:r>
            <a:r>
              <a:rPr lang="en-US" sz="600" dirty="0">
                <a:solidFill>
                  <a:schemeClr val="bg1"/>
                </a:solidFill>
              </a:rPr>
              <a:t> U.S.</a:t>
            </a:r>
            <a:r>
              <a:rPr lang="en-US" sz="600" baseline="0" dirty="0">
                <a:solidFill>
                  <a:schemeClr val="bg1"/>
                </a:solidFill>
              </a:rPr>
              <a:t> INC. Unauthorized use or duplication of this material without the express written permission of the owner is strictly prohibited.</a:t>
            </a:r>
            <a:endParaRPr lang="en-US" sz="600" dirty="0">
              <a:solidFill>
                <a:schemeClr val="bg1"/>
              </a:solidFill>
            </a:endParaRPr>
          </a:p>
        </p:txBody>
      </p:sp>
      <p:cxnSp>
        <p:nvCxnSpPr>
          <p:cNvPr id="16" name="Straight Connector 15">
            <a:extLst>
              <a:ext uri="{FF2B5EF4-FFF2-40B4-BE49-F238E27FC236}">
                <a16:creationId xmlns:a16="http://schemas.microsoft.com/office/drawing/2014/main" id="{C712B2F3-1193-4915-B754-5BD5BBC34BF6}"/>
              </a:ext>
            </a:extLst>
          </p:cNvPr>
          <p:cNvCxnSpPr/>
          <p:nvPr userDrawn="1"/>
        </p:nvCxnSpPr>
        <p:spPr>
          <a:xfrm>
            <a:off x="661987" y="3240260"/>
            <a:ext cx="58636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4D1024-2564-4E97-9AEC-1EBC8C8884BF}"/>
              </a:ext>
            </a:extLst>
          </p:cNvPr>
          <p:cNvCxnSpPr/>
          <p:nvPr userDrawn="1"/>
        </p:nvCxnSpPr>
        <p:spPr>
          <a:xfrm>
            <a:off x="661987" y="885608"/>
            <a:ext cx="58636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86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342900" y="342900"/>
            <a:ext cx="8458200" cy="914400"/>
          </a:xfrm>
        </p:spPr>
        <p:txBody>
          <a:bodyPr>
            <a:normAutofit/>
          </a:bodyPr>
          <a:lstStyle>
            <a:lvl1pPr>
              <a:defRPr sz="2400">
                <a:solidFill>
                  <a:srgbClr val="00AAFF"/>
                </a:solidFill>
              </a:defRPr>
            </a:lvl1pPr>
          </a:lstStyle>
          <a:p>
            <a:r>
              <a:rPr lang="en-US"/>
              <a:t>Click to edit Master title style</a:t>
            </a:r>
            <a:endParaRPr lang="en-US" dirty="0"/>
          </a:p>
        </p:txBody>
      </p:sp>
      <p:sp>
        <p:nvSpPr>
          <p:cNvPr id="3" name="Content Placeholder 2"/>
          <p:cNvSpPr>
            <a:spLocks noGrp="1"/>
          </p:cNvSpPr>
          <p:nvPr>
            <p:ph idx="1"/>
          </p:nvPr>
        </p:nvSpPr>
        <p:spPr>
          <a:xfrm>
            <a:off x="342900" y="1485900"/>
            <a:ext cx="84582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8197795" y="6531999"/>
            <a:ext cx="654654" cy="21544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F2DBB-625E-3946-8692-FB19CC5C49AE}" type="slidenum">
              <a:rPr lang="en-US" sz="800" smtClean="0">
                <a:solidFill>
                  <a:srgbClr val="919192"/>
                </a:solidFill>
              </a:rPr>
              <a:t>‹#›</a:t>
            </a:fld>
            <a:endParaRPr lang="en-US" sz="800" dirty="0">
              <a:solidFill>
                <a:srgbClr val="919192"/>
              </a:solidFill>
            </a:endParaRPr>
          </a:p>
        </p:txBody>
      </p:sp>
      <p:cxnSp>
        <p:nvCxnSpPr>
          <p:cNvPr id="10" name="Straight Connector 9"/>
          <p:cNvCxnSpPr/>
          <p:nvPr userDrawn="1"/>
        </p:nvCxnSpPr>
        <p:spPr>
          <a:xfrm>
            <a:off x="376237" y="12573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6237" y="3429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2900" y="1485900"/>
            <a:ext cx="41148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485900"/>
            <a:ext cx="4114800" cy="468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8197795" y="6531999"/>
            <a:ext cx="654654" cy="21544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F2DBB-625E-3946-8692-FB19CC5C49AE}" type="slidenum">
              <a:rPr lang="en-US" sz="800" smtClean="0">
                <a:solidFill>
                  <a:srgbClr val="919192"/>
                </a:solidFill>
              </a:rPr>
              <a:t>‹#›</a:t>
            </a:fld>
            <a:endParaRPr lang="en-US" sz="800" dirty="0">
              <a:solidFill>
                <a:srgbClr val="919192"/>
              </a:solidFill>
            </a:endParaRPr>
          </a:p>
        </p:txBody>
      </p:sp>
      <p:cxnSp>
        <p:nvCxnSpPr>
          <p:cNvPr id="9" name="Straight Connector 8"/>
          <p:cNvCxnSpPr/>
          <p:nvPr userDrawn="1"/>
        </p:nvCxnSpPr>
        <p:spPr>
          <a:xfrm>
            <a:off x="376237" y="12573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76237" y="3429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0" y="1485900"/>
            <a:ext cx="9144000" cy="4686300"/>
          </a:xfrm>
          <a:solidFill>
            <a:schemeClr val="bg2">
              <a:lumMod val="75000"/>
            </a:schemeClr>
          </a:solidFill>
        </p:spPr>
        <p:txBody>
          <a:bodyPr lIns="320040" tIns="0" rIns="320040" bIns="0" anchor="ctr">
            <a:normAutofit/>
          </a:bodyPr>
          <a:lstStyle>
            <a:lvl1pPr marL="0" indent="0" algn="l">
              <a:buNone/>
              <a:defRPr sz="2000"/>
            </a:lvl1pPr>
          </a:lstStyle>
          <a:p>
            <a:r>
              <a:rPr lang="en-US" noProof="0" dirty="0"/>
              <a:t>Select the icon to insert a picture</a:t>
            </a:r>
            <a:endParaRPr lang="en-US" dirty="0"/>
          </a:p>
        </p:txBody>
      </p:sp>
      <p:sp>
        <p:nvSpPr>
          <p:cNvPr id="8" name="Content Placeholder 25"/>
          <p:cNvSpPr>
            <a:spLocks noGrp="1"/>
          </p:cNvSpPr>
          <p:nvPr>
            <p:ph sz="quarter" idx="17"/>
          </p:nvPr>
        </p:nvSpPr>
        <p:spPr>
          <a:xfrm>
            <a:off x="5486399" y="3429000"/>
            <a:ext cx="3657599" cy="1828800"/>
          </a:xfrm>
          <a:solidFill>
            <a:srgbClr val="005FAA">
              <a:alpha val="80000"/>
            </a:srgbClr>
          </a:solidFill>
        </p:spPr>
        <p:txBody>
          <a:bodyPr lIns="228600" tIns="228600" rIns="228600" bIns="228600">
            <a:normAutofit/>
          </a:bodyPr>
          <a:lstStyle>
            <a:lvl1pPr marL="0" indent="0">
              <a:lnSpc>
                <a:spcPct val="110000"/>
              </a:lnSpc>
              <a:spcBef>
                <a:spcPts val="0"/>
              </a:spcBef>
              <a:spcAft>
                <a:spcPts val="0"/>
              </a:spcAft>
              <a:buClr>
                <a:schemeClr val="bg1"/>
              </a:buClr>
              <a:buFont typeface="Arial" panose="020B0604020202020204" pitchFamily="34" charset="0"/>
              <a:buNone/>
              <a:defRPr sz="1800">
                <a:solidFill>
                  <a:schemeClr val="bg1"/>
                </a:solidFill>
              </a:defRPr>
            </a:lvl1pPr>
            <a:lvl2pPr marL="457200" indent="0">
              <a:lnSpc>
                <a:spcPct val="110000"/>
              </a:lnSpc>
              <a:spcBef>
                <a:spcPts val="0"/>
              </a:spcBef>
              <a:spcAft>
                <a:spcPts val="600"/>
              </a:spcAft>
              <a:buClr>
                <a:srgbClr val="F04E30"/>
              </a:buClr>
              <a:buNone/>
              <a:defRPr sz="1800">
                <a:solidFill>
                  <a:schemeClr val="bg1"/>
                </a:solidFill>
              </a:defRPr>
            </a:lvl2pPr>
            <a:lvl3pPr marL="914400" indent="0">
              <a:lnSpc>
                <a:spcPct val="110000"/>
              </a:lnSpc>
              <a:spcBef>
                <a:spcPts val="0"/>
              </a:spcBef>
              <a:spcAft>
                <a:spcPts val="600"/>
              </a:spcAft>
              <a:buClr>
                <a:srgbClr val="F04E30"/>
              </a:buClr>
              <a:buSzPct val="80000"/>
              <a:buFont typeface="Courier New" panose="02070309020205020404" pitchFamily="49" charset="0"/>
              <a:buNone/>
              <a:defRPr sz="1800">
                <a:solidFill>
                  <a:schemeClr val="bg1"/>
                </a:solidFill>
              </a:defRPr>
            </a:lvl3pPr>
            <a:lvl4pPr marL="1371600" indent="0">
              <a:lnSpc>
                <a:spcPct val="110000"/>
              </a:lnSpc>
              <a:spcBef>
                <a:spcPts val="0"/>
              </a:spcBef>
              <a:spcAft>
                <a:spcPts val="600"/>
              </a:spcAft>
              <a:buClr>
                <a:srgbClr val="F04E30"/>
              </a:buClr>
              <a:buSzPct val="70000"/>
              <a:buFont typeface="Arial" panose="020B0604020202020204" pitchFamily="34" charset="0"/>
              <a:buNone/>
              <a:defRPr sz="1800">
                <a:solidFill>
                  <a:schemeClr val="bg1"/>
                </a:solidFill>
              </a:defRPr>
            </a:lvl4pPr>
            <a:lvl5pPr marL="1828800" indent="0">
              <a:lnSpc>
                <a:spcPct val="110000"/>
              </a:lnSpc>
              <a:spcBef>
                <a:spcPts val="0"/>
              </a:spcBef>
              <a:spcAft>
                <a:spcPts val="600"/>
              </a:spcAft>
              <a:buClr>
                <a:srgbClr val="F04E30"/>
              </a:buClr>
              <a:buFont typeface="Arial" panose="020B0604020202020204" pitchFamily="34" charset="0"/>
              <a:buNone/>
              <a:defRPr sz="1800">
                <a:solidFill>
                  <a:schemeClr val="bg1"/>
                </a:solidFill>
              </a:defRPr>
            </a:lvl5pPr>
          </a:lstStyle>
          <a:p>
            <a:pPr lvl="0"/>
            <a:r>
              <a:rPr lang="en-US"/>
              <a:t>Edit Master text styles</a:t>
            </a:r>
          </a:p>
        </p:txBody>
      </p:sp>
      <p:cxnSp>
        <p:nvCxnSpPr>
          <p:cNvPr id="9" name="Straight Connector 8"/>
          <p:cNvCxnSpPr/>
          <p:nvPr userDrawn="1"/>
        </p:nvCxnSpPr>
        <p:spPr>
          <a:xfrm>
            <a:off x="376237" y="12573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76237" y="3429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197795" y="6531999"/>
            <a:ext cx="654654" cy="21544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F2DBB-625E-3946-8692-FB19CC5C49AE}" type="slidenum">
              <a:rPr lang="en-US" sz="800" smtClean="0">
                <a:solidFill>
                  <a:srgbClr val="919192"/>
                </a:solidFill>
              </a:rPr>
              <a:t>‹#›</a:t>
            </a:fld>
            <a:endParaRPr lang="en-US" sz="800" dirty="0">
              <a:solidFill>
                <a:srgbClr val="91919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p:cNvCxnSpPr/>
          <p:nvPr userDrawn="1"/>
        </p:nvCxnSpPr>
        <p:spPr>
          <a:xfrm>
            <a:off x="376237" y="12573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76237" y="3429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1485900"/>
            <a:ext cx="9144000" cy="1368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hasCustomPrompt="1"/>
          </p:nvPr>
        </p:nvSpPr>
        <p:spPr>
          <a:xfrm>
            <a:off x="0" y="2854518"/>
            <a:ext cx="9144000" cy="3317681"/>
          </a:xfrm>
          <a:solidFill>
            <a:schemeClr val="bg2">
              <a:lumMod val="75000"/>
            </a:schemeClr>
          </a:solidFill>
        </p:spPr>
        <p:txBody>
          <a:bodyPr lIns="320040" tIns="0" rIns="320040" bIns="0" anchor="ctr"/>
          <a:lstStyle>
            <a:lvl1pPr marL="0" marR="0" indent="0" algn="r" defTabSz="914400" rtl="0" eaLnBrk="1" fontAlgn="auto" latinLnBrk="0" hangingPunct="1">
              <a:lnSpc>
                <a:spcPct val="90000"/>
              </a:lnSpc>
              <a:spcBef>
                <a:spcPts val="1000"/>
              </a:spcBef>
              <a:spcAft>
                <a:spcPts val="0"/>
              </a:spcAft>
              <a:buClr>
                <a:srgbClr val="00AAFF"/>
              </a:buClr>
              <a:buSzTx/>
              <a:buFont typeface="Arial" panose="020B0604020202020204" pitchFamily="34" charset="0"/>
              <a:buNone/>
              <a:tabLst/>
              <a:defRPr/>
            </a:lvl1pPr>
          </a:lstStyle>
          <a:p>
            <a:r>
              <a:rPr lang="en-US" noProof="0" dirty="0"/>
              <a:t>Select the icon to insert a picture</a:t>
            </a:r>
            <a:br>
              <a:rPr lang="en-US" noProof="0" dirty="0"/>
            </a:br>
            <a:r>
              <a:rPr lang="en-US" noProof="0" dirty="0"/>
              <a:t>then place the visual into background position</a:t>
            </a:r>
            <a:br>
              <a:rPr lang="en-US" noProof="0" dirty="0"/>
            </a:br>
            <a:r>
              <a:rPr lang="en-US" noProof="0" dirty="0"/>
              <a:t>(right click with the mouse, send to back)</a:t>
            </a:r>
          </a:p>
        </p:txBody>
      </p:sp>
      <p:sp>
        <p:nvSpPr>
          <p:cNvPr id="9" name="Text Placeholder 8"/>
          <p:cNvSpPr>
            <a:spLocks noGrp="1"/>
          </p:cNvSpPr>
          <p:nvPr>
            <p:ph type="body" sz="quarter" idx="11"/>
          </p:nvPr>
        </p:nvSpPr>
        <p:spPr>
          <a:xfrm>
            <a:off x="342900" y="1600200"/>
            <a:ext cx="8458200" cy="254000"/>
          </a:xfrm>
        </p:spPr>
        <p:txBody>
          <a:bodyPr>
            <a:noAutofit/>
          </a:bodyPr>
          <a:lstStyle>
            <a:lvl1pPr marL="0" indent="0">
              <a:buNone/>
              <a:defRPr sz="1400" b="1" baseline="0">
                <a:solidFill>
                  <a:srgbClr val="FFC3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10"/>
          <p:cNvSpPr>
            <a:spLocks noGrp="1"/>
          </p:cNvSpPr>
          <p:nvPr>
            <p:ph type="body" sz="quarter" idx="12"/>
          </p:nvPr>
        </p:nvSpPr>
        <p:spPr>
          <a:xfrm>
            <a:off x="342900" y="1854200"/>
            <a:ext cx="8458200" cy="889000"/>
          </a:xfrm>
        </p:spPr>
        <p:txBody>
          <a:bodyPr numCol="2">
            <a:normAutofit/>
          </a:bodyPr>
          <a:lstStyle>
            <a:lvl1pPr>
              <a:spcBef>
                <a:spcPts val="600"/>
              </a:spcBef>
              <a:buClr>
                <a:schemeClr val="bg1"/>
              </a:buCl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1"/>
          <p:cNvSpPr>
            <a:spLocks noGrp="1"/>
          </p:cNvSpPr>
          <p:nvPr>
            <p:ph type="body" sz="quarter" idx="22"/>
          </p:nvPr>
        </p:nvSpPr>
        <p:spPr>
          <a:xfrm>
            <a:off x="390606" y="2790906"/>
            <a:ext cx="3060686" cy="3060686"/>
          </a:xfrm>
          <a:prstGeom prst="ellipse">
            <a:avLst/>
          </a:prstGeom>
          <a:solidFill>
            <a:srgbClr val="005FAA">
              <a:alpha val="80000"/>
            </a:srgbClr>
          </a:solidFill>
          <a:ln w="127000">
            <a:solidFill>
              <a:schemeClr val="bg1"/>
            </a:solidFill>
          </a:ln>
        </p:spPr>
        <p:txBody>
          <a:bodyPr lIns="0" tIns="0" rIns="0" bIns="0" anchor="ctr">
            <a:noAutofit/>
          </a:bodyPr>
          <a:lstStyle>
            <a:lvl1pPr marL="0" indent="0" algn="ctr">
              <a:spcBef>
                <a:spcPts val="600"/>
              </a:spcBef>
              <a:buNone/>
              <a:defRPr sz="1300">
                <a:solidFill>
                  <a:schemeClr val="bg1"/>
                </a:solidFill>
              </a:defRPr>
            </a:lvl1pPr>
            <a:lvl2pPr marL="457200" indent="0" algn="ctr">
              <a:buNone/>
              <a:defRPr sz="1300">
                <a:solidFill>
                  <a:schemeClr val="bg1"/>
                </a:solidFill>
              </a:defRPr>
            </a:lvl2pPr>
            <a:lvl3pPr marL="914400" indent="0" algn="ctr">
              <a:buNone/>
              <a:defRPr sz="1300">
                <a:solidFill>
                  <a:schemeClr val="bg1"/>
                </a:solidFill>
              </a:defRPr>
            </a:lvl3pPr>
            <a:lvl4pPr marL="1371600" indent="0" algn="ctr">
              <a:buNone/>
              <a:defRPr sz="1300">
                <a:solidFill>
                  <a:schemeClr val="bg1"/>
                </a:solidFill>
              </a:defRPr>
            </a:lvl4pPr>
            <a:lvl5pPr marL="1828800" indent="0" algn="ctr">
              <a:buNone/>
              <a:defRPr sz="1300">
                <a:solidFill>
                  <a:schemeClr val="bg1"/>
                </a:solidFill>
              </a:defRPr>
            </a:lvl5pPr>
          </a:lstStyle>
          <a:p>
            <a:pPr lvl="0"/>
            <a:r>
              <a:rPr lang="en-US"/>
              <a:t>Edit Master text styles</a:t>
            </a:r>
          </a:p>
        </p:txBody>
      </p:sp>
      <p:sp>
        <p:nvSpPr>
          <p:cNvPr id="10" name="TextBox 9">
            <a:extLst>
              <a:ext uri="{FF2B5EF4-FFF2-40B4-BE49-F238E27FC236}">
                <a16:creationId xmlns:a16="http://schemas.microsoft.com/office/drawing/2014/main" id="{346DB423-DF23-4778-BA4E-492DA17E4428}"/>
              </a:ext>
            </a:extLst>
          </p:cNvPr>
          <p:cNvSpPr txBox="1"/>
          <p:nvPr userDrawn="1"/>
        </p:nvSpPr>
        <p:spPr>
          <a:xfrm>
            <a:off x="8197795" y="6531999"/>
            <a:ext cx="654654" cy="21544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F2DBB-625E-3946-8692-FB19CC5C49AE}" type="slidenum">
              <a:rPr lang="en-US" sz="800" smtClean="0">
                <a:solidFill>
                  <a:srgbClr val="919192"/>
                </a:solidFill>
              </a:rPr>
              <a:t>‹#›</a:t>
            </a:fld>
            <a:endParaRPr lang="en-US" sz="800" dirty="0">
              <a:solidFill>
                <a:srgbClr val="919192"/>
              </a:solidFill>
            </a:endParaRPr>
          </a:p>
        </p:txBody>
      </p:sp>
    </p:spTree>
    <p:extLst>
      <p:ext uri="{BB962C8B-B14F-4D97-AF65-F5344CB8AC3E}">
        <p14:creationId xmlns:p14="http://schemas.microsoft.com/office/powerpoint/2010/main" val="19700285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p:cNvCxnSpPr/>
          <p:nvPr userDrawn="1"/>
        </p:nvCxnSpPr>
        <p:spPr>
          <a:xfrm>
            <a:off x="376237" y="12573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76237" y="342900"/>
            <a:ext cx="418893" cy="0"/>
          </a:xfrm>
          <a:prstGeom prst="line">
            <a:avLst/>
          </a:prstGeom>
          <a:ln w="57150" cap="rnd"/>
        </p:spPr>
        <p:style>
          <a:lnRef idx="1">
            <a:schemeClr val="accent1"/>
          </a:lnRef>
          <a:fillRef idx="0">
            <a:schemeClr val="accent1"/>
          </a:fillRef>
          <a:effectRef idx="0">
            <a:schemeClr val="accent1"/>
          </a:effectRef>
          <a:fontRef idx="minor">
            <a:schemeClr val="tx1"/>
          </a:fontRef>
        </p:style>
      </p:cxnSp>
      <p:sp>
        <p:nvSpPr>
          <p:cNvPr id="28" name="Espace réservé du texte 5"/>
          <p:cNvSpPr>
            <a:spLocks noGrp="1"/>
          </p:cNvSpPr>
          <p:nvPr>
            <p:ph type="body" sz="quarter" idx="13"/>
          </p:nvPr>
        </p:nvSpPr>
        <p:spPr bwMode="gray">
          <a:xfrm>
            <a:off x="342899" y="1485900"/>
            <a:ext cx="2651760" cy="457200"/>
          </a:xfrm>
          <a:prstGeom prst="roundRect">
            <a:avLst>
              <a:gd name="adj" fmla="val 50000"/>
            </a:avLst>
          </a:prstGeom>
          <a:solidFill>
            <a:schemeClr val="tx2"/>
          </a:solidFill>
        </p:spPr>
        <p:txBody>
          <a:bodyPr anchor="ctr" anchorCtr="0">
            <a:noAutofit/>
          </a:bodyPr>
          <a:lstStyle>
            <a:lvl1pPr marL="0" indent="0" algn="ctr">
              <a:lnSpc>
                <a:spcPct val="90000"/>
              </a:lnSpc>
              <a:spcBef>
                <a:spcPts val="0"/>
              </a:spcBef>
              <a:spcAft>
                <a:spcPts val="0"/>
              </a:spcAft>
              <a:buNone/>
              <a:defRPr sz="1800" b="1">
                <a:solidFill>
                  <a:schemeClr val="bg1"/>
                </a:solidFill>
              </a:defRPr>
            </a:lvl1pPr>
          </a:lstStyle>
          <a:p>
            <a:pPr lvl="0"/>
            <a:r>
              <a:rPr lang="en-US" noProof="0"/>
              <a:t>Edit Master text styles</a:t>
            </a:r>
          </a:p>
        </p:txBody>
      </p:sp>
      <p:sp>
        <p:nvSpPr>
          <p:cNvPr id="31" name="Espace réservé du texte 5"/>
          <p:cNvSpPr>
            <a:spLocks noGrp="1"/>
          </p:cNvSpPr>
          <p:nvPr>
            <p:ph type="body" sz="quarter" idx="14"/>
          </p:nvPr>
        </p:nvSpPr>
        <p:spPr bwMode="gray">
          <a:xfrm>
            <a:off x="3242503" y="1485900"/>
            <a:ext cx="2651760" cy="457200"/>
          </a:xfrm>
          <a:prstGeom prst="roundRect">
            <a:avLst>
              <a:gd name="adj" fmla="val 50000"/>
            </a:avLst>
          </a:prstGeom>
          <a:solidFill>
            <a:schemeClr val="accent2"/>
          </a:solidFill>
        </p:spPr>
        <p:txBody>
          <a:bodyPr anchor="ctr" anchorCtr="0">
            <a:noAutofit/>
          </a:bodyPr>
          <a:lstStyle>
            <a:lvl1pPr marL="0" indent="0" algn="ctr">
              <a:lnSpc>
                <a:spcPct val="90000"/>
              </a:lnSpc>
              <a:spcBef>
                <a:spcPts val="0"/>
              </a:spcBef>
              <a:spcAft>
                <a:spcPts val="0"/>
              </a:spcAft>
              <a:buNone/>
              <a:defRPr sz="1800" b="1">
                <a:solidFill>
                  <a:schemeClr val="bg1"/>
                </a:solidFill>
              </a:defRPr>
            </a:lvl1pPr>
          </a:lstStyle>
          <a:p>
            <a:pPr lvl="0"/>
            <a:r>
              <a:rPr lang="en-US" noProof="0"/>
              <a:t>Edit Master text styles</a:t>
            </a:r>
          </a:p>
        </p:txBody>
      </p:sp>
      <p:sp>
        <p:nvSpPr>
          <p:cNvPr id="32" name="Espace réservé du texte 5"/>
          <p:cNvSpPr>
            <a:spLocks noGrp="1"/>
          </p:cNvSpPr>
          <p:nvPr>
            <p:ph type="body" sz="quarter" idx="15"/>
          </p:nvPr>
        </p:nvSpPr>
        <p:spPr bwMode="gray">
          <a:xfrm>
            <a:off x="6149340" y="1485900"/>
            <a:ext cx="2651760" cy="457200"/>
          </a:xfrm>
          <a:prstGeom prst="roundRect">
            <a:avLst>
              <a:gd name="adj" fmla="val 50000"/>
            </a:avLst>
          </a:prstGeom>
          <a:solidFill>
            <a:schemeClr val="accent5"/>
          </a:solidFill>
        </p:spPr>
        <p:txBody>
          <a:bodyPr anchor="ctr" anchorCtr="0">
            <a:noAutofit/>
          </a:bodyPr>
          <a:lstStyle>
            <a:lvl1pPr marL="0" indent="0" algn="ctr">
              <a:lnSpc>
                <a:spcPct val="90000"/>
              </a:lnSpc>
              <a:spcBef>
                <a:spcPts val="0"/>
              </a:spcBef>
              <a:spcAft>
                <a:spcPts val="0"/>
              </a:spcAft>
              <a:buNone/>
              <a:defRPr sz="1800" b="1">
                <a:solidFill>
                  <a:schemeClr val="bg1"/>
                </a:solidFill>
              </a:defRPr>
            </a:lvl1pPr>
          </a:lstStyle>
          <a:p>
            <a:pPr lvl="0"/>
            <a:r>
              <a:rPr lang="en-US" noProof="0"/>
              <a:t>Edit Master text styles</a:t>
            </a:r>
          </a:p>
        </p:txBody>
      </p:sp>
      <p:sp>
        <p:nvSpPr>
          <p:cNvPr id="33" name="Content Placeholder 21"/>
          <p:cNvSpPr>
            <a:spLocks noGrp="1"/>
          </p:cNvSpPr>
          <p:nvPr>
            <p:ph sz="quarter" idx="10"/>
          </p:nvPr>
        </p:nvSpPr>
        <p:spPr>
          <a:xfrm>
            <a:off x="342900" y="1943100"/>
            <a:ext cx="2651125" cy="4229100"/>
          </a:xfrm>
        </p:spPr>
        <p:txBody>
          <a:bodyPr tIns="228600" bIns="91440">
            <a:normAutofit/>
          </a:bodyPr>
          <a:lstStyle>
            <a:lvl1pPr>
              <a:defRPr sz="1800"/>
            </a:lvl1pPr>
            <a:lvl2pPr>
              <a:defRPr sz="16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1"/>
          <p:cNvSpPr>
            <a:spLocks noGrp="1"/>
          </p:cNvSpPr>
          <p:nvPr>
            <p:ph sz="quarter" idx="11"/>
          </p:nvPr>
        </p:nvSpPr>
        <p:spPr>
          <a:xfrm>
            <a:off x="3243138" y="1943100"/>
            <a:ext cx="2651125" cy="4229100"/>
          </a:xfrm>
        </p:spPr>
        <p:txBody>
          <a:bodyPr tIns="228600" bIns="91440">
            <a:normAutofit/>
          </a:bodyPr>
          <a:lstStyle>
            <a:lvl1pPr>
              <a:defRPr sz="1800"/>
            </a:lvl1pPr>
            <a:lvl2pPr>
              <a:defRPr sz="16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21"/>
          <p:cNvSpPr>
            <a:spLocks noGrp="1"/>
          </p:cNvSpPr>
          <p:nvPr>
            <p:ph sz="quarter" idx="12"/>
          </p:nvPr>
        </p:nvSpPr>
        <p:spPr>
          <a:xfrm>
            <a:off x="6149975" y="1943100"/>
            <a:ext cx="2651125" cy="4229100"/>
          </a:xfrm>
        </p:spPr>
        <p:txBody>
          <a:bodyPr tIns="228600" bIns="91440">
            <a:normAutofit/>
          </a:bodyPr>
          <a:lstStyle>
            <a:lvl1pPr>
              <a:defRPr sz="1800"/>
            </a:lvl1pPr>
            <a:lvl2pPr>
              <a:defRPr sz="16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C2DBFC39-4E45-42EE-8D44-0B037DB6730A}"/>
              </a:ext>
            </a:extLst>
          </p:cNvPr>
          <p:cNvSpPr txBox="1"/>
          <p:nvPr userDrawn="1"/>
        </p:nvSpPr>
        <p:spPr>
          <a:xfrm>
            <a:off x="8197795" y="6531999"/>
            <a:ext cx="654654" cy="21544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F2DBB-625E-3946-8692-FB19CC5C49AE}" type="slidenum">
              <a:rPr lang="en-US" sz="800" smtClean="0">
                <a:solidFill>
                  <a:srgbClr val="919192"/>
                </a:solidFill>
              </a:rPr>
              <a:t>‹#›</a:t>
            </a:fld>
            <a:endParaRPr lang="en-US" sz="800" dirty="0">
              <a:solidFill>
                <a:srgbClr val="919192"/>
              </a:solidFill>
            </a:endParaRPr>
          </a:p>
        </p:txBody>
      </p:sp>
    </p:spTree>
    <p:extLst>
      <p:ext uri="{BB962C8B-B14F-4D97-AF65-F5344CB8AC3E}">
        <p14:creationId xmlns:p14="http://schemas.microsoft.com/office/powerpoint/2010/main" val="75487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42900"/>
            <a:ext cx="84582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485901"/>
            <a:ext cx="8458200" cy="4678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Imag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228000"/>
            <a:ext cx="9144000" cy="432816"/>
          </a:xfrm>
          <a:prstGeom prst="rect">
            <a:avLst/>
          </a:prstGeom>
        </p:spPr>
      </p:pic>
      <p:sp>
        <p:nvSpPr>
          <p:cNvPr id="8" name="TextBox 7"/>
          <p:cNvSpPr txBox="1"/>
          <p:nvPr userDrawn="1"/>
        </p:nvSpPr>
        <p:spPr>
          <a:xfrm>
            <a:off x="286244" y="6539950"/>
            <a:ext cx="6705600" cy="18466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rgbClr val="919192"/>
                </a:solidFill>
              </a:rPr>
              <a:t>© 2018 </a:t>
            </a:r>
            <a:r>
              <a:rPr lang="en-US" sz="600" b="1" dirty="0">
                <a:solidFill>
                  <a:srgbClr val="919192"/>
                </a:solidFill>
              </a:rPr>
              <a:t>ENGIE</a:t>
            </a:r>
            <a:r>
              <a:rPr lang="en-US" sz="600" baseline="0" dirty="0">
                <a:solidFill>
                  <a:srgbClr val="919192"/>
                </a:solidFill>
              </a:rPr>
              <a:t> </a:t>
            </a:r>
            <a:r>
              <a:rPr lang="en-US" sz="600" b="1" dirty="0">
                <a:solidFill>
                  <a:srgbClr val="919192"/>
                </a:solidFill>
              </a:rPr>
              <a:t>SERVICES</a:t>
            </a:r>
            <a:r>
              <a:rPr lang="en-US" sz="600" dirty="0">
                <a:solidFill>
                  <a:srgbClr val="919192"/>
                </a:solidFill>
              </a:rPr>
              <a:t> U.S.</a:t>
            </a:r>
            <a:r>
              <a:rPr lang="en-US" sz="600" baseline="0" dirty="0">
                <a:solidFill>
                  <a:srgbClr val="919192"/>
                </a:solidFill>
              </a:rPr>
              <a:t> INC. Unauthorized use or duplication of this material without the express written permission of the owner is strictly prohibited.</a:t>
            </a:r>
            <a:endParaRPr lang="en-US" sz="600" dirty="0">
              <a:solidFill>
                <a:srgbClr val="919192"/>
              </a:solidFill>
            </a:endParaRPr>
          </a:p>
        </p:txBody>
      </p:sp>
      <p:sp>
        <p:nvSpPr>
          <p:cNvPr id="4" name="empower - DO NOT DELETE!!!" hidden="1">
            <a:extLst>
              <a:ext uri="{FF2B5EF4-FFF2-40B4-BE49-F238E27FC236}">
                <a16:creationId xmlns:a16="http://schemas.microsoft.com/office/drawing/2014/main" id="{BD24B7B5-C390-4137-9231-01C8B67FC70B}"/>
              </a:ext>
            </a:extLst>
          </p:cNvPr>
          <p:cNvSpPr/>
          <p:nvPr userDrawn="1">
            <p:custDataLst>
              <p:tags r:id="rId9"/>
            </p:custDataLst>
          </p:nvPr>
        </p:nvSpPr>
        <p:spPr>
          <a:xfrm>
            <a:off x="-63500" y="-6350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669811"/>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64" r:id="rId4"/>
    <p:sldLayoutId id="2147483666" r:id="rId5"/>
    <p:sldLayoutId id="2147483673" r:id="rId6"/>
    <p:sldLayoutId id="2147483674" r:id="rId7"/>
  </p:sldLayoutIdLst>
  <p:txStyles>
    <p:titleStyle>
      <a:lvl1pPr algn="l" defTabSz="914400" rtl="0" eaLnBrk="1" latinLnBrk="0" hangingPunct="1">
        <a:lnSpc>
          <a:spcPct val="90000"/>
        </a:lnSpc>
        <a:spcBef>
          <a:spcPct val="0"/>
        </a:spcBef>
        <a:buNone/>
        <a:defRPr sz="2400" b="1" kern="1200">
          <a:solidFill>
            <a:srgbClr val="00AAF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AAFF"/>
        </a:buClr>
        <a:buFont typeface="Arial" panose="020B0604020202020204" pitchFamily="34" charset="0"/>
        <a:buChar char="•"/>
        <a:defRPr sz="20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Clr>
          <a:srgbClr val="00AAFF"/>
        </a:buClr>
        <a:buSzPct val="100000"/>
        <a:buFont typeface=".AppleSystemUIFont" charset="-120"/>
        <a:buChar char="–"/>
        <a:defRPr sz="18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Clr>
          <a:srgbClr val="00AAFF"/>
        </a:buClr>
        <a:buFont typeface="Arial" panose="020B0604020202020204" pitchFamily="34" charset="0"/>
        <a:buChar char="•"/>
        <a:defRPr sz="18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Clr>
          <a:srgbClr val="00AAFF"/>
        </a:buClr>
        <a:buFont typeface=".AppleSystemUIFont" charset="-120"/>
        <a:buChar char="–"/>
        <a:defRPr sz="16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Clr>
          <a:srgbClr val="00AAFF"/>
        </a:buClr>
        <a:buFont typeface="Arial" panose="020B0604020202020204" pitchFamily="34" charset="0"/>
        <a:buChar char="•"/>
        <a:defRPr sz="14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 userDrawn="1">
          <p15:clr>
            <a:srgbClr val="F26B43"/>
          </p15:clr>
        </p15:guide>
        <p15:guide id="2" pos="5544" userDrawn="1">
          <p15:clr>
            <a:srgbClr val="F26B43"/>
          </p15:clr>
        </p15:guide>
        <p15:guide id="3" orient="horz" pos="216" userDrawn="1">
          <p15:clr>
            <a:srgbClr val="F26B43"/>
          </p15:clr>
        </p15:guide>
        <p15:guide id="4" orient="horz" pos="3888" userDrawn="1">
          <p15:clr>
            <a:srgbClr val="F26B43"/>
          </p15:clr>
        </p15:guide>
        <p15:guide id="5" orient="horz" pos="936" userDrawn="1">
          <p15:clr>
            <a:srgbClr val="F26B43"/>
          </p15:clr>
        </p15:guide>
        <p15:guide id="6"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4E7537-BC1C-42CD-9F9C-8944AA7DD7B5}"/>
              </a:ext>
            </a:extLst>
          </p:cNvPr>
          <p:cNvSpPr>
            <a:spLocks noGrp="1"/>
          </p:cNvSpPr>
          <p:nvPr>
            <p:ph type="body" sz="quarter" idx="18"/>
          </p:nvPr>
        </p:nvSpPr>
        <p:spPr/>
        <p:txBody>
          <a:bodyPr>
            <a:normAutofit fontScale="92500" lnSpcReduction="20000"/>
          </a:bodyPr>
          <a:lstStyle/>
          <a:p>
            <a:r>
              <a:rPr lang="en-US" sz="3000" i="1" dirty="0"/>
              <a:t>The Path to a Resilient Future: </a:t>
            </a:r>
          </a:p>
          <a:p>
            <a:r>
              <a:rPr lang="en-US" sz="3000" i="1" dirty="0"/>
              <a:t>Policy &amp; Commercialization of </a:t>
            </a:r>
          </a:p>
          <a:p>
            <a:r>
              <a:rPr lang="en-US" sz="3000" i="1" dirty="0"/>
              <a:t>Distributed Energy Resources</a:t>
            </a:r>
          </a:p>
          <a:p>
            <a:endParaRPr lang="en-US" sz="2400" dirty="0"/>
          </a:p>
          <a:p>
            <a:r>
              <a:rPr lang="en-US" sz="2000" dirty="0"/>
              <a:t>Allie Detrio</a:t>
            </a:r>
          </a:p>
          <a:p>
            <a:r>
              <a:rPr lang="en-US" sz="2000" dirty="0"/>
              <a:t>Manager of Policy, ENGIE </a:t>
            </a:r>
          </a:p>
          <a:p>
            <a:r>
              <a:rPr lang="en-US" sz="2000" dirty="0"/>
              <a:t>Business of Local Energy Symposium</a:t>
            </a:r>
          </a:p>
          <a:p>
            <a:r>
              <a:rPr lang="en-US" sz="2000" dirty="0"/>
              <a:t>June 21, 2019 </a:t>
            </a:r>
          </a:p>
        </p:txBody>
      </p:sp>
      <p:sp>
        <p:nvSpPr>
          <p:cNvPr id="3" name="Text Placeholder 2">
            <a:extLst>
              <a:ext uri="{FF2B5EF4-FFF2-40B4-BE49-F238E27FC236}">
                <a16:creationId xmlns:a16="http://schemas.microsoft.com/office/drawing/2014/main" id="{23918FA4-DCC2-429B-9990-AA5180B594A0}"/>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165942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C9B3-4F4A-466B-A372-4EB5C9D5A1D1}"/>
              </a:ext>
            </a:extLst>
          </p:cNvPr>
          <p:cNvSpPr>
            <a:spLocks noGrp="1"/>
          </p:cNvSpPr>
          <p:nvPr>
            <p:ph type="title"/>
          </p:nvPr>
        </p:nvSpPr>
        <p:spPr/>
        <p:txBody>
          <a:bodyPr/>
          <a:lstStyle/>
          <a:p>
            <a:r>
              <a:rPr lang="en-US" dirty="0"/>
              <a:t>California – More resiliency policy needed</a:t>
            </a:r>
          </a:p>
        </p:txBody>
      </p:sp>
      <p:sp>
        <p:nvSpPr>
          <p:cNvPr id="3" name="Content Placeholder 2">
            <a:extLst>
              <a:ext uri="{FF2B5EF4-FFF2-40B4-BE49-F238E27FC236}">
                <a16:creationId xmlns:a16="http://schemas.microsoft.com/office/drawing/2014/main" id="{34E5BCC7-4471-4D11-B8B7-89BAC532C090}"/>
              </a:ext>
            </a:extLst>
          </p:cNvPr>
          <p:cNvSpPr>
            <a:spLocks noGrp="1"/>
          </p:cNvSpPr>
          <p:nvPr>
            <p:ph idx="1"/>
          </p:nvPr>
        </p:nvSpPr>
        <p:spPr/>
        <p:txBody>
          <a:bodyPr>
            <a:normAutofit fontScale="92500" lnSpcReduction="10000"/>
          </a:bodyPr>
          <a:lstStyle/>
          <a:p>
            <a:pPr fontAlgn="base"/>
            <a:r>
              <a:rPr lang="en-US" b="1" dirty="0"/>
              <a:t>Public Safety Power Shutoffs (PSPS) </a:t>
            </a:r>
          </a:p>
          <a:p>
            <a:pPr lvl="1" fontAlgn="base"/>
            <a:r>
              <a:rPr lang="en-US" dirty="0"/>
              <a:t>IOUs now authorized to de-energize high voltage transmission lines in time of high fire threat conditions as part of SB 901 wildfire mitigation plans</a:t>
            </a:r>
          </a:p>
          <a:p>
            <a:pPr lvl="1" fontAlgn="base"/>
            <a:r>
              <a:rPr lang="en-US" dirty="0"/>
              <a:t>Both at-risk rural communities and urban areas will be affected </a:t>
            </a:r>
          </a:p>
          <a:p>
            <a:pPr fontAlgn="base"/>
            <a:r>
              <a:rPr lang="en-US" b="1" dirty="0"/>
              <a:t>2019 Legislation</a:t>
            </a:r>
          </a:p>
          <a:p>
            <a:pPr lvl="1" fontAlgn="base"/>
            <a:r>
              <a:rPr lang="en-US" b="1" dirty="0"/>
              <a:t>SB 774 (Stern)</a:t>
            </a:r>
          </a:p>
          <a:p>
            <a:pPr lvl="2" fontAlgn="base"/>
            <a:r>
              <a:rPr lang="en-US" dirty="0"/>
              <a:t>Bill intended to address resiliency solutions related to de-energization and accelerate the development of microgrids in CA </a:t>
            </a:r>
          </a:p>
          <a:p>
            <a:pPr lvl="2" fontAlgn="base"/>
            <a:r>
              <a:rPr lang="en-US" dirty="0"/>
              <a:t>Passed Senate 29-7 in May 2019​</a:t>
            </a:r>
          </a:p>
          <a:p>
            <a:pPr lvl="2" fontAlgn="base"/>
            <a:r>
              <a:rPr lang="en-US" dirty="0">
                <a:highlight>
                  <a:srgbClr val="FFFF00"/>
                </a:highlight>
              </a:rPr>
              <a:t>Currently in Assembly Utilities &amp; Energy Committee – Hearing TBD</a:t>
            </a:r>
          </a:p>
          <a:p>
            <a:pPr lvl="1" fontAlgn="base"/>
            <a:r>
              <a:rPr lang="en-US" b="1" dirty="0"/>
              <a:t>AB 1144 (Friedman)</a:t>
            </a:r>
          </a:p>
          <a:p>
            <a:pPr lvl="2"/>
            <a:r>
              <a:rPr lang="en-US" dirty="0"/>
              <a:t>Bill intended to leverage existing incentives to provide critical facilities with funding for backup power systems in high fire threat areas</a:t>
            </a:r>
          </a:p>
          <a:p>
            <a:pPr lvl="2"/>
            <a:r>
              <a:rPr lang="en-US" dirty="0"/>
              <a:t>Passed Assembly floor 74-0 in April 2019</a:t>
            </a:r>
          </a:p>
          <a:p>
            <a:pPr lvl="2"/>
            <a:r>
              <a:rPr lang="en-US" dirty="0">
                <a:highlight>
                  <a:srgbClr val="FFFF00"/>
                </a:highlight>
              </a:rPr>
              <a:t>Currently in Senate Energy Committee – Hearing scheduled 6/18</a:t>
            </a:r>
          </a:p>
          <a:p>
            <a:pPr marL="914400" lvl="2" indent="0">
              <a:buNone/>
            </a:pPr>
            <a:endParaRPr lang="en-US" dirty="0">
              <a:highlight>
                <a:srgbClr val="FFFF00"/>
              </a:highlight>
            </a:endParaRPr>
          </a:p>
          <a:p>
            <a:pPr marL="0" indent="0" algn="ctr">
              <a:buNone/>
            </a:pPr>
            <a:r>
              <a:rPr lang="en-US" b="1" i="1" dirty="0">
                <a:solidFill>
                  <a:srgbClr val="00AAFF"/>
                </a:solidFill>
              </a:rPr>
              <a:t>The value of resiliency question looms – Can California crack the code? </a:t>
            </a:r>
          </a:p>
        </p:txBody>
      </p:sp>
    </p:spTree>
    <p:extLst>
      <p:ext uri="{BB962C8B-B14F-4D97-AF65-F5344CB8AC3E}">
        <p14:creationId xmlns:p14="http://schemas.microsoft.com/office/powerpoint/2010/main" val="345156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10544A-7C80-4165-89AD-4E029DBC664C}"/>
              </a:ext>
            </a:extLst>
          </p:cNvPr>
          <p:cNvSpPr>
            <a:spLocks noGrp="1"/>
          </p:cNvSpPr>
          <p:nvPr>
            <p:ph type="body" sz="quarter" idx="18"/>
          </p:nvPr>
        </p:nvSpPr>
        <p:spPr/>
        <p:txBody>
          <a:bodyPr/>
          <a:lstStyle/>
          <a:p>
            <a:r>
              <a:rPr lang="en-US" dirty="0"/>
              <a:t>Q&amp;A – Thank You! </a:t>
            </a:r>
          </a:p>
        </p:txBody>
      </p:sp>
      <p:sp>
        <p:nvSpPr>
          <p:cNvPr id="3" name="Text Placeholder 2">
            <a:extLst>
              <a:ext uri="{FF2B5EF4-FFF2-40B4-BE49-F238E27FC236}">
                <a16:creationId xmlns:a16="http://schemas.microsoft.com/office/drawing/2014/main" id="{9D49BDC3-DE88-412D-B9B7-922C8CF31445}"/>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67862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75FA-43D7-43AE-BE6A-E685BCBCC805}"/>
              </a:ext>
            </a:extLst>
          </p:cNvPr>
          <p:cNvSpPr>
            <a:spLocks noGrp="1"/>
          </p:cNvSpPr>
          <p:nvPr>
            <p:ph type="title"/>
          </p:nvPr>
        </p:nvSpPr>
        <p:spPr/>
        <p:txBody>
          <a:bodyPr>
            <a:normAutofit/>
          </a:bodyPr>
          <a:lstStyle/>
          <a:p>
            <a:r>
              <a:rPr lang="en-US" dirty="0"/>
              <a:t>A microgrid is an energy supply network built around local power and heat generation facilities</a:t>
            </a:r>
          </a:p>
        </p:txBody>
      </p:sp>
      <p:sp>
        <p:nvSpPr>
          <p:cNvPr id="3" name="Content Placeholder 2">
            <a:extLst>
              <a:ext uri="{FF2B5EF4-FFF2-40B4-BE49-F238E27FC236}">
                <a16:creationId xmlns:a16="http://schemas.microsoft.com/office/drawing/2014/main" id="{5AC99C3E-78D3-4CD9-ACCD-ED495738D8C4}"/>
              </a:ext>
            </a:extLst>
          </p:cNvPr>
          <p:cNvSpPr>
            <a:spLocks noGrp="1"/>
          </p:cNvSpPr>
          <p:nvPr>
            <p:ph idx="1"/>
          </p:nvPr>
        </p:nvSpPr>
        <p:spPr/>
        <p:txBody>
          <a:bodyPr>
            <a:normAutofit/>
          </a:bodyPr>
          <a:lstStyle/>
          <a:p>
            <a:endParaRPr lang="en-US" dirty="0"/>
          </a:p>
          <a:p>
            <a:pPr lvl="1"/>
            <a:endParaRPr lang="en-US" dirty="0"/>
          </a:p>
        </p:txBody>
      </p:sp>
      <p:pic>
        <p:nvPicPr>
          <p:cNvPr id="4" name="Picture 2">
            <a:extLst>
              <a:ext uri="{FF2B5EF4-FFF2-40B4-BE49-F238E27FC236}">
                <a16:creationId xmlns:a16="http://schemas.microsoft.com/office/drawing/2014/main" id="{E383BBDC-B452-4C7E-80C6-4634EC2A5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861" y="2364259"/>
            <a:ext cx="4952114" cy="259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a:extLst>
              <a:ext uri="{FF2B5EF4-FFF2-40B4-BE49-F238E27FC236}">
                <a16:creationId xmlns:a16="http://schemas.microsoft.com/office/drawing/2014/main" id="{FA962668-4246-4033-A6DF-99B7D6C27428}"/>
              </a:ext>
            </a:extLst>
          </p:cNvPr>
          <p:cNvSpPr txBox="1"/>
          <p:nvPr/>
        </p:nvSpPr>
        <p:spPr>
          <a:xfrm>
            <a:off x="210101" y="1423144"/>
            <a:ext cx="2184501" cy="4816703"/>
          </a:xfrm>
          <a:prstGeom prst="rect">
            <a:avLst/>
          </a:prstGeom>
          <a:noFill/>
        </p:spPr>
        <p:txBody>
          <a:bodyPr wrap="square" lIns="0" rtlCol="0">
            <a:spAutoFit/>
          </a:bodyPr>
          <a:lstStyle/>
          <a:p>
            <a:pPr marL="177800" lvl="0" indent="-177800">
              <a:spcBef>
                <a:spcPts val="1200"/>
              </a:spcBef>
              <a:spcAft>
                <a:spcPts val="600"/>
              </a:spcAft>
              <a:buClr>
                <a:srgbClr val="00AAFF"/>
              </a:buClr>
              <a:buFont typeface="Wingdings 2" panose="05020102010507070707" pitchFamily="18" charset="2"/>
              <a:buChar char=""/>
              <a:defRPr/>
            </a:pPr>
            <a:r>
              <a:rPr lang="en-US" sz="1300" b="1" dirty="0">
                <a:solidFill>
                  <a:srgbClr val="424242"/>
                </a:solidFill>
              </a:rPr>
              <a:t>Designed to operate autonomously or in synchronization with a larger grid within a clearly defined area and typically include:</a:t>
            </a:r>
          </a:p>
          <a:p>
            <a:pPr marL="177800" lvl="0" indent="-177800">
              <a:spcBef>
                <a:spcPts val="1200"/>
              </a:spcBef>
              <a:spcAft>
                <a:spcPts val="600"/>
              </a:spcAft>
              <a:buClr>
                <a:srgbClr val="00AAFF"/>
              </a:buClr>
              <a:buFont typeface="Wingdings 2" panose="05020102010507070707" pitchFamily="18" charset="2"/>
              <a:buChar char=""/>
              <a:defRPr/>
            </a:pPr>
            <a:r>
              <a:rPr lang="en-US" sz="1300" dirty="0">
                <a:solidFill>
                  <a:srgbClr val="424242"/>
                </a:solidFill>
              </a:rPr>
              <a:t>Renewable energy sources (solar, wind or biomass)</a:t>
            </a:r>
          </a:p>
          <a:p>
            <a:pPr marL="177800" lvl="0" indent="-177800">
              <a:spcBef>
                <a:spcPts val="1200"/>
              </a:spcBef>
              <a:spcAft>
                <a:spcPts val="600"/>
              </a:spcAft>
              <a:buClr>
                <a:srgbClr val="00AAFF"/>
              </a:buClr>
              <a:buFont typeface="Wingdings 2" panose="05020102010507070707" pitchFamily="18" charset="2"/>
              <a:buChar char=""/>
              <a:defRPr/>
            </a:pPr>
            <a:r>
              <a:rPr lang="en-US" sz="1300" dirty="0">
                <a:solidFill>
                  <a:srgbClr val="424242"/>
                </a:solidFill>
              </a:rPr>
              <a:t>Fossil fuel energy sources to ensure grid stability</a:t>
            </a:r>
          </a:p>
          <a:p>
            <a:pPr marL="177800" lvl="0" indent="-177800">
              <a:spcBef>
                <a:spcPts val="1200"/>
              </a:spcBef>
              <a:spcAft>
                <a:spcPts val="600"/>
              </a:spcAft>
              <a:buClr>
                <a:srgbClr val="00AAFF"/>
              </a:buClr>
              <a:buFont typeface="Wingdings 2" panose="05020102010507070707" pitchFamily="18" charset="2"/>
              <a:buChar char=""/>
              <a:defRPr/>
            </a:pPr>
            <a:r>
              <a:rPr lang="en-US" sz="1300" dirty="0">
                <a:solidFill>
                  <a:srgbClr val="424242"/>
                </a:solidFill>
              </a:rPr>
              <a:t>Energy storage solutions (batteries, hydrogen storage, mechanical storage, etc.)</a:t>
            </a:r>
          </a:p>
          <a:p>
            <a:pPr marL="177800" lvl="0" indent="-177800">
              <a:spcBef>
                <a:spcPts val="1200"/>
              </a:spcBef>
              <a:spcAft>
                <a:spcPts val="600"/>
              </a:spcAft>
              <a:buClr>
                <a:srgbClr val="00AAFF"/>
              </a:buClr>
              <a:buFont typeface="Wingdings 2" panose="05020102010507070707" pitchFamily="18" charset="2"/>
              <a:buChar char=""/>
              <a:defRPr/>
            </a:pPr>
            <a:r>
              <a:rPr lang="en-US" sz="1300" dirty="0">
                <a:solidFill>
                  <a:srgbClr val="424242"/>
                </a:solidFill>
              </a:rPr>
              <a:t>A low-voltage supply grid regulated by a smart control system</a:t>
            </a:r>
            <a:endParaRPr kumimoji="0" lang="en-GB" sz="1300" b="0" i="0" u="none" strike="noStrike" kern="1200" cap="none" spc="0" normalizeH="0" baseline="0" noProof="0" dirty="0">
              <a:ln>
                <a:noFill/>
              </a:ln>
              <a:solidFill>
                <a:srgbClr val="424242"/>
              </a:solidFill>
              <a:effectLst/>
              <a:uLnTx/>
              <a:uFillTx/>
              <a:latin typeface="Arial"/>
              <a:ea typeface="+mn-ea"/>
              <a:cs typeface="+mn-cs"/>
            </a:endParaRPr>
          </a:p>
        </p:txBody>
      </p:sp>
      <p:sp>
        <p:nvSpPr>
          <p:cNvPr id="6" name="Rectangle: Rounded Corners 16">
            <a:extLst>
              <a:ext uri="{FF2B5EF4-FFF2-40B4-BE49-F238E27FC236}">
                <a16:creationId xmlns:a16="http://schemas.microsoft.com/office/drawing/2014/main" id="{6B101A04-93DD-4FDD-A0AD-CA39BF0BAF0D}"/>
              </a:ext>
            </a:extLst>
          </p:cNvPr>
          <p:cNvSpPr>
            <a:spLocks/>
          </p:cNvSpPr>
          <p:nvPr/>
        </p:nvSpPr>
        <p:spPr>
          <a:xfrm>
            <a:off x="3075660" y="1423144"/>
            <a:ext cx="1857889" cy="10562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a:ea typeface="+mn-ea"/>
                <a:cs typeface="+mn-cs"/>
              </a:rPr>
              <a:t>Localized CHP </a:t>
            </a:r>
            <a:r>
              <a:rPr kumimoji="0" lang="en-US" sz="1200" b="0" i="0" u="none" strike="noStrike" kern="1200" cap="none" spc="0" normalizeH="0" baseline="0" noProof="0" dirty="0">
                <a:ln>
                  <a:noFill/>
                </a:ln>
                <a:solidFill>
                  <a:prstClr val="white"/>
                </a:solidFill>
                <a:effectLst/>
                <a:uLnTx/>
                <a:uFillTx/>
                <a:latin typeface="Arial"/>
                <a:ea typeface="+mn-ea"/>
                <a:cs typeface="+mn-cs"/>
              </a:rPr>
              <a:t>plant can provide electricity to the plant as well as heating and cooling</a:t>
            </a:r>
          </a:p>
        </p:txBody>
      </p:sp>
      <p:cxnSp>
        <p:nvCxnSpPr>
          <p:cNvPr id="7" name="Connecteur droit 90">
            <a:extLst>
              <a:ext uri="{FF2B5EF4-FFF2-40B4-BE49-F238E27FC236}">
                <a16:creationId xmlns:a16="http://schemas.microsoft.com/office/drawing/2014/main" id="{0372A600-F43D-46DB-9CCE-701B26ADAB3F}"/>
              </a:ext>
            </a:extLst>
          </p:cNvPr>
          <p:cNvCxnSpPr>
            <a:cxnSpLocks/>
            <a:stCxn id="6" idx="2"/>
          </p:cNvCxnSpPr>
          <p:nvPr/>
        </p:nvCxnSpPr>
        <p:spPr>
          <a:xfrm>
            <a:off x="4004605" y="2479392"/>
            <a:ext cx="662444" cy="863274"/>
          </a:xfrm>
          <a:prstGeom prst="line">
            <a:avLst/>
          </a:prstGeom>
          <a:ln w="12700" cmpd="sng">
            <a:solidFill>
              <a:schemeClr val="accent1"/>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8" name="Oval 23">
            <a:extLst>
              <a:ext uri="{FF2B5EF4-FFF2-40B4-BE49-F238E27FC236}">
                <a16:creationId xmlns:a16="http://schemas.microsoft.com/office/drawing/2014/main" id="{08F0EF3D-CCF6-491A-AAD2-73D0E2583D28}"/>
              </a:ext>
            </a:extLst>
          </p:cNvPr>
          <p:cNvSpPr/>
          <p:nvPr/>
        </p:nvSpPr>
        <p:spPr>
          <a:xfrm>
            <a:off x="4570029" y="3229213"/>
            <a:ext cx="226904" cy="226904"/>
          </a:xfrm>
          <a:prstGeom prst="ellipse">
            <a:avLst/>
          </a:prstGeom>
          <a:solidFill>
            <a:schemeClr val="accent6">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Oval 24">
            <a:extLst>
              <a:ext uri="{FF2B5EF4-FFF2-40B4-BE49-F238E27FC236}">
                <a16:creationId xmlns:a16="http://schemas.microsoft.com/office/drawing/2014/main" id="{9708009C-0F32-42A0-93FD-FBE48D29C13B}"/>
              </a:ext>
            </a:extLst>
          </p:cNvPr>
          <p:cNvSpPr/>
          <p:nvPr/>
        </p:nvSpPr>
        <p:spPr>
          <a:xfrm>
            <a:off x="4538859" y="3198043"/>
            <a:ext cx="289244" cy="289244"/>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20">
            <a:extLst>
              <a:ext uri="{FF2B5EF4-FFF2-40B4-BE49-F238E27FC236}">
                <a16:creationId xmlns:a16="http://schemas.microsoft.com/office/drawing/2014/main" id="{D695B074-2FAD-47FC-8BFA-96DC8DE62987}"/>
              </a:ext>
            </a:extLst>
          </p:cNvPr>
          <p:cNvSpPr/>
          <p:nvPr/>
        </p:nvSpPr>
        <p:spPr>
          <a:xfrm>
            <a:off x="5027969" y="1257300"/>
            <a:ext cx="1866005" cy="94111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a:ea typeface="+mn-ea"/>
                <a:cs typeface="+mn-cs"/>
              </a:rPr>
              <a:t>Solar Energy</a:t>
            </a:r>
            <a:r>
              <a:rPr kumimoji="0" lang="en-US" sz="1200" b="0" i="0" u="none" strike="noStrike" kern="1200" cap="none" spc="0" normalizeH="0" baseline="0" noProof="0" dirty="0">
                <a:ln>
                  <a:noFill/>
                </a:ln>
                <a:solidFill>
                  <a:prstClr val="white"/>
                </a:solidFill>
                <a:effectLst/>
                <a:uLnTx/>
                <a:uFillTx/>
                <a:latin typeface="Arial"/>
                <a:ea typeface="+mn-ea"/>
                <a:cs typeface="+mn-cs"/>
              </a:rPr>
              <a:t> will allow you to generate clean and cost effective electricity</a:t>
            </a:r>
          </a:p>
        </p:txBody>
      </p:sp>
      <p:cxnSp>
        <p:nvCxnSpPr>
          <p:cNvPr id="11" name="Connecteur droit 90">
            <a:extLst>
              <a:ext uri="{FF2B5EF4-FFF2-40B4-BE49-F238E27FC236}">
                <a16:creationId xmlns:a16="http://schemas.microsoft.com/office/drawing/2014/main" id="{00344221-9607-4688-9FE7-C59229749B8E}"/>
              </a:ext>
            </a:extLst>
          </p:cNvPr>
          <p:cNvCxnSpPr/>
          <p:nvPr/>
        </p:nvCxnSpPr>
        <p:spPr>
          <a:xfrm flipH="1">
            <a:off x="6283276" y="2190934"/>
            <a:ext cx="216079" cy="655136"/>
          </a:xfrm>
          <a:prstGeom prst="line">
            <a:avLst/>
          </a:prstGeom>
          <a:ln w="12700" cmpd="sng">
            <a:solidFill>
              <a:schemeClr val="accent5"/>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2" name="Oval 25">
            <a:extLst>
              <a:ext uri="{FF2B5EF4-FFF2-40B4-BE49-F238E27FC236}">
                <a16:creationId xmlns:a16="http://schemas.microsoft.com/office/drawing/2014/main" id="{35BC52BB-202F-4031-99E3-4794873964CD}"/>
              </a:ext>
            </a:extLst>
          </p:cNvPr>
          <p:cNvSpPr/>
          <p:nvPr/>
        </p:nvSpPr>
        <p:spPr>
          <a:xfrm>
            <a:off x="6164740" y="2734308"/>
            <a:ext cx="226904" cy="226904"/>
          </a:xfrm>
          <a:prstGeom prst="ellipse">
            <a:avLst/>
          </a:pr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Oval 26">
            <a:extLst>
              <a:ext uri="{FF2B5EF4-FFF2-40B4-BE49-F238E27FC236}">
                <a16:creationId xmlns:a16="http://schemas.microsoft.com/office/drawing/2014/main" id="{BD7784B6-CCD7-4349-ACE7-02B875658DF7}"/>
              </a:ext>
            </a:extLst>
          </p:cNvPr>
          <p:cNvSpPr/>
          <p:nvPr/>
        </p:nvSpPr>
        <p:spPr>
          <a:xfrm>
            <a:off x="6133570" y="2703138"/>
            <a:ext cx="289244" cy="289244"/>
          </a:xfrm>
          <a:prstGeom prst="ellipse">
            <a:avLst/>
          </a:pr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24D62894-FFF9-4456-A91C-4222F8CEE499}"/>
              </a:ext>
            </a:extLst>
          </p:cNvPr>
          <p:cNvSpPr/>
          <p:nvPr/>
        </p:nvSpPr>
        <p:spPr>
          <a:xfrm>
            <a:off x="6667069" y="3599940"/>
            <a:ext cx="226904" cy="226904"/>
          </a:xfrm>
          <a:prstGeom prst="ellipse">
            <a:avLst/>
          </a:pr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7BF98F22-50DE-4CE0-829D-C1465A1BADF4}"/>
              </a:ext>
            </a:extLst>
          </p:cNvPr>
          <p:cNvSpPr/>
          <p:nvPr/>
        </p:nvSpPr>
        <p:spPr>
          <a:xfrm>
            <a:off x="6635899" y="3568770"/>
            <a:ext cx="289244" cy="289244"/>
          </a:xfrm>
          <a:prstGeom prst="ellipse">
            <a:avLst/>
          </a:prstGeom>
          <a:solidFill>
            <a:schemeClr val="accent5">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6" name="Connecteur droit 90">
            <a:extLst>
              <a:ext uri="{FF2B5EF4-FFF2-40B4-BE49-F238E27FC236}">
                <a16:creationId xmlns:a16="http://schemas.microsoft.com/office/drawing/2014/main" id="{EC142F2C-FCCC-4296-AB42-268CABC9EA86}"/>
              </a:ext>
            </a:extLst>
          </p:cNvPr>
          <p:cNvCxnSpPr/>
          <p:nvPr/>
        </p:nvCxnSpPr>
        <p:spPr>
          <a:xfrm>
            <a:off x="6530524" y="2190934"/>
            <a:ext cx="250698" cy="1522458"/>
          </a:xfrm>
          <a:prstGeom prst="line">
            <a:avLst/>
          </a:prstGeom>
          <a:ln w="12700" cmpd="sng">
            <a:solidFill>
              <a:schemeClr val="accent5"/>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7" name="Rectangle: Rounded Corners 12">
            <a:extLst>
              <a:ext uri="{FF2B5EF4-FFF2-40B4-BE49-F238E27FC236}">
                <a16:creationId xmlns:a16="http://schemas.microsoft.com/office/drawing/2014/main" id="{42068100-3AC6-408D-8C6B-B63110057875}"/>
              </a:ext>
            </a:extLst>
          </p:cNvPr>
          <p:cNvSpPr/>
          <p:nvPr/>
        </p:nvSpPr>
        <p:spPr>
          <a:xfrm>
            <a:off x="6957217" y="1288470"/>
            <a:ext cx="2031554" cy="89990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a:ea typeface="+mn-ea"/>
                <a:cs typeface="+mn-cs"/>
              </a:rPr>
              <a:t>Generate savings </a:t>
            </a:r>
            <a:r>
              <a:rPr kumimoji="0" lang="en-US" sz="1200" b="0" i="0" u="none" strike="noStrike" kern="1200" cap="none" spc="0" normalizeH="0" baseline="0" noProof="0" dirty="0">
                <a:ln>
                  <a:noFill/>
                </a:ln>
                <a:solidFill>
                  <a:prstClr val="white"/>
                </a:solidFill>
                <a:effectLst/>
                <a:uLnTx/>
                <a:uFillTx/>
                <a:latin typeface="Arial"/>
                <a:ea typeface="+mn-ea"/>
                <a:cs typeface="+mn-cs"/>
              </a:rPr>
              <a:t>by limiting or optimizing your electricity purchases from the grid</a:t>
            </a:r>
          </a:p>
        </p:txBody>
      </p:sp>
      <p:sp>
        <p:nvSpPr>
          <p:cNvPr id="18" name="Oval 23">
            <a:extLst>
              <a:ext uri="{FF2B5EF4-FFF2-40B4-BE49-F238E27FC236}">
                <a16:creationId xmlns:a16="http://schemas.microsoft.com/office/drawing/2014/main" id="{9D4B861D-7286-460A-BDE8-9455498B6AF7}"/>
              </a:ext>
            </a:extLst>
          </p:cNvPr>
          <p:cNvSpPr/>
          <p:nvPr/>
        </p:nvSpPr>
        <p:spPr>
          <a:xfrm>
            <a:off x="7751024" y="2877240"/>
            <a:ext cx="226904" cy="226904"/>
          </a:xfrm>
          <a:prstGeom prst="ellipse">
            <a:avLst/>
          </a:prstGeom>
          <a:solidFill>
            <a:schemeClr val="accent4">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Oval 24">
            <a:extLst>
              <a:ext uri="{FF2B5EF4-FFF2-40B4-BE49-F238E27FC236}">
                <a16:creationId xmlns:a16="http://schemas.microsoft.com/office/drawing/2014/main" id="{7F383E49-E089-40E0-8198-402E3A82F63D}"/>
              </a:ext>
            </a:extLst>
          </p:cNvPr>
          <p:cNvSpPr/>
          <p:nvPr/>
        </p:nvSpPr>
        <p:spPr>
          <a:xfrm>
            <a:off x="7719854" y="2846070"/>
            <a:ext cx="289244" cy="289244"/>
          </a:xfrm>
          <a:prstGeom prst="ellipse">
            <a:avLst/>
          </a:prstGeom>
          <a:solidFill>
            <a:schemeClr val="accent4">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0" name="Connecteur droit 90">
            <a:extLst>
              <a:ext uri="{FF2B5EF4-FFF2-40B4-BE49-F238E27FC236}">
                <a16:creationId xmlns:a16="http://schemas.microsoft.com/office/drawing/2014/main" id="{900ADC8A-870A-4A91-8750-38CEB0EBCC2E}"/>
              </a:ext>
            </a:extLst>
          </p:cNvPr>
          <p:cNvCxnSpPr>
            <a:cxnSpLocks/>
            <a:stCxn id="17" idx="2"/>
          </p:cNvCxnSpPr>
          <p:nvPr/>
        </p:nvCxnSpPr>
        <p:spPr>
          <a:xfrm>
            <a:off x="7972994" y="2188374"/>
            <a:ext cx="84298" cy="1493848"/>
          </a:xfrm>
          <a:prstGeom prst="line">
            <a:avLst/>
          </a:prstGeom>
          <a:ln w="12700" cmpd="sng">
            <a:solidFill>
              <a:schemeClr val="accent4"/>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1" name="Rectangle: Rounded Corners 12">
            <a:extLst>
              <a:ext uri="{FF2B5EF4-FFF2-40B4-BE49-F238E27FC236}">
                <a16:creationId xmlns:a16="http://schemas.microsoft.com/office/drawing/2014/main" id="{A7468C96-9A1F-4B2D-8FE3-2AD9EB4E2170}"/>
              </a:ext>
            </a:extLst>
          </p:cNvPr>
          <p:cNvSpPr/>
          <p:nvPr/>
        </p:nvSpPr>
        <p:spPr>
          <a:xfrm>
            <a:off x="6781223" y="4735674"/>
            <a:ext cx="2144304" cy="1098771"/>
          </a:xfrm>
          <a:prstGeom prst="roundRect">
            <a:avLst>
              <a:gd name="adj" fmla="val 50000"/>
            </a:avLst>
          </a:prstGeom>
          <a:solidFill>
            <a:srgbClr val="37B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a:ea typeface="+mn-ea"/>
                <a:cs typeface="+mn-cs"/>
              </a:rPr>
              <a:t>Energy storage </a:t>
            </a:r>
            <a:r>
              <a:rPr kumimoji="0" lang="en-US" sz="1200" b="0" i="0" u="none" strike="noStrike" kern="1200" cap="none" spc="0" normalizeH="0" baseline="0" noProof="0" dirty="0">
                <a:ln>
                  <a:noFill/>
                </a:ln>
                <a:solidFill>
                  <a:prstClr val="white"/>
                </a:solidFill>
                <a:effectLst/>
                <a:uLnTx/>
                <a:uFillTx/>
                <a:latin typeface="Arial"/>
                <a:ea typeface="+mn-ea"/>
                <a:cs typeface="+mn-cs"/>
              </a:rPr>
              <a:t>can take advantage of energy arbitrage opportunities and reduce charges from the grid</a:t>
            </a:r>
          </a:p>
        </p:txBody>
      </p:sp>
      <p:grpSp>
        <p:nvGrpSpPr>
          <p:cNvPr id="22" name="Groupe 47">
            <a:extLst>
              <a:ext uri="{FF2B5EF4-FFF2-40B4-BE49-F238E27FC236}">
                <a16:creationId xmlns:a16="http://schemas.microsoft.com/office/drawing/2014/main" id="{6E7AEEAA-3446-4144-BFA6-9CAE83773471}"/>
              </a:ext>
            </a:extLst>
          </p:cNvPr>
          <p:cNvGrpSpPr/>
          <p:nvPr/>
        </p:nvGrpSpPr>
        <p:grpSpPr>
          <a:xfrm>
            <a:off x="6987219" y="3059492"/>
            <a:ext cx="289244" cy="289244"/>
            <a:chOff x="2447770" y="3263415"/>
            <a:chExt cx="289244" cy="289244"/>
          </a:xfrm>
        </p:grpSpPr>
        <p:sp>
          <p:nvSpPr>
            <p:cNvPr id="23" name="Oval 7">
              <a:extLst>
                <a:ext uri="{FF2B5EF4-FFF2-40B4-BE49-F238E27FC236}">
                  <a16:creationId xmlns:a16="http://schemas.microsoft.com/office/drawing/2014/main" id="{C2F61FAE-4B4E-42A5-B95D-4FF49A871A8B}"/>
                </a:ext>
              </a:extLst>
            </p:cNvPr>
            <p:cNvSpPr/>
            <p:nvPr/>
          </p:nvSpPr>
          <p:spPr>
            <a:xfrm>
              <a:off x="2478940" y="3294585"/>
              <a:ext cx="226904" cy="226904"/>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Oval 19">
              <a:extLst>
                <a:ext uri="{FF2B5EF4-FFF2-40B4-BE49-F238E27FC236}">
                  <a16:creationId xmlns:a16="http://schemas.microsoft.com/office/drawing/2014/main" id="{B8F8E808-3DEC-45B1-87B7-8103FF1F8A37}"/>
                </a:ext>
              </a:extLst>
            </p:cNvPr>
            <p:cNvSpPr/>
            <p:nvPr/>
          </p:nvSpPr>
          <p:spPr>
            <a:xfrm>
              <a:off x="2447770" y="3263415"/>
              <a:ext cx="289244" cy="289244"/>
            </a:xfrm>
            <a:prstGeom prst="ellipse">
              <a:avLst/>
            </a:prstGeom>
            <a:solidFill>
              <a:srgbClr val="37B9C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25" name="Connecteur droit 90">
            <a:extLst>
              <a:ext uri="{FF2B5EF4-FFF2-40B4-BE49-F238E27FC236}">
                <a16:creationId xmlns:a16="http://schemas.microsoft.com/office/drawing/2014/main" id="{4359521A-E786-4F1F-8E5B-E4E134081F23}"/>
              </a:ext>
            </a:extLst>
          </p:cNvPr>
          <p:cNvCxnSpPr>
            <a:cxnSpLocks/>
            <a:stCxn id="21" idx="0"/>
          </p:cNvCxnSpPr>
          <p:nvPr/>
        </p:nvCxnSpPr>
        <p:spPr>
          <a:xfrm flipH="1" flipV="1">
            <a:off x="7128511" y="3200402"/>
            <a:ext cx="724864" cy="1535272"/>
          </a:xfrm>
          <a:prstGeom prst="line">
            <a:avLst/>
          </a:prstGeom>
          <a:ln w="12700" cmpd="sng">
            <a:solidFill>
              <a:srgbClr val="37B9C3"/>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grpSp>
        <p:nvGrpSpPr>
          <p:cNvPr id="26" name="Groupe 54">
            <a:extLst>
              <a:ext uri="{FF2B5EF4-FFF2-40B4-BE49-F238E27FC236}">
                <a16:creationId xmlns:a16="http://schemas.microsoft.com/office/drawing/2014/main" id="{3CBE131B-52FB-4A54-92F8-71266A8ECF14}"/>
              </a:ext>
            </a:extLst>
          </p:cNvPr>
          <p:cNvGrpSpPr/>
          <p:nvPr/>
        </p:nvGrpSpPr>
        <p:grpSpPr>
          <a:xfrm>
            <a:off x="5988948" y="4059283"/>
            <a:ext cx="289244" cy="289244"/>
            <a:chOff x="2447770" y="3263415"/>
            <a:chExt cx="289244" cy="289244"/>
          </a:xfrm>
        </p:grpSpPr>
        <p:sp>
          <p:nvSpPr>
            <p:cNvPr id="27" name="Oval 7">
              <a:extLst>
                <a:ext uri="{FF2B5EF4-FFF2-40B4-BE49-F238E27FC236}">
                  <a16:creationId xmlns:a16="http://schemas.microsoft.com/office/drawing/2014/main" id="{55AAF81D-6E8D-421F-B45C-699716EF5823}"/>
                </a:ext>
              </a:extLst>
            </p:cNvPr>
            <p:cNvSpPr/>
            <p:nvPr/>
          </p:nvSpPr>
          <p:spPr>
            <a:xfrm>
              <a:off x="2478940" y="3294585"/>
              <a:ext cx="226904" cy="226904"/>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Oval 19">
              <a:extLst>
                <a:ext uri="{FF2B5EF4-FFF2-40B4-BE49-F238E27FC236}">
                  <a16:creationId xmlns:a16="http://schemas.microsoft.com/office/drawing/2014/main" id="{67EE06F7-462D-492B-8809-A6DD10D05F41}"/>
                </a:ext>
              </a:extLst>
            </p:cNvPr>
            <p:cNvSpPr/>
            <p:nvPr/>
          </p:nvSpPr>
          <p:spPr>
            <a:xfrm>
              <a:off x="2447770" y="3263415"/>
              <a:ext cx="289244" cy="289244"/>
            </a:xfrm>
            <a:prstGeom prst="ellipse">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29" name="Connecteur droit 90">
            <a:extLst>
              <a:ext uri="{FF2B5EF4-FFF2-40B4-BE49-F238E27FC236}">
                <a16:creationId xmlns:a16="http://schemas.microsoft.com/office/drawing/2014/main" id="{AA9DF40F-4EAB-4612-80BC-4BFCE66F1F7E}"/>
              </a:ext>
            </a:extLst>
          </p:cNvPr>
          <p:cNvCxnSpPr/>
          <p:nvPr/>
        </p:nvCxnSpPr>
        <p:spPr>
          <a:xfrm flipV="1">
            <a:off x="5648960" y="4187002"/>
            <a:ext cx="484610" cy="672858"/>
          </a:xfrm>
          <a:prstGeom prst="line">
            <a:avLst/>
          </a:prstGeom>
          <a:ln w="12700" cmpd="sng">
            <a:solidFill>
              <a:schemeClr val="accent2"/>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30" name="Rectangle: Rounded Corners 12">
            <a:extLst>
              <a:ext uri="{FF2B5EF4-FFF2-40B4-BE49-F238E27FC236}">
                <a16:creationId xmlns:a16="http://schemas.microsoft.com/office/drawing/2014/main" id="{F9DD8007-572D-4FFA-A54E-1F732E199014}"/>
              </a:ext>
            </a:extLst>
          </p:cNvPr>
          <p:cNvSpPr>
            <a:spLocks/>
          </p:cNvSpPr>
          <p:nvPr/>
        </p:nvSpPr>
        <p:spPr>
          <a:xfrm>
            <a:off x="3928074" y="4859859"/>
            <a:ext cx="2060875" cy="9745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a:ea typeface="+mn-ea"/>
                <a:cs typeface="+mn-cs"/>
              </a:rPr>
              <a:t>Smart energy management</a:t>
            </a:r>
            <a:r>
              <a:rPr kumimoji="0" lang="en-US" sz="1200" b="0" i="0" u="none" strike="noStrike" kern="1200" cap="none" spc="0" normalizeH="0" baseline="0" noProof="0" dirty="0">
                <a:ln>
                  <a:noFill/>
                </a:ln>
                <a:solidFill>
                  <a:prstClr val="white"/>
                </a:solidFill>
                <a:effectLst/>
                <a:uLnTx/>
                <a:uFillTx/>
                <a:latin typeface="Arial"/>
                <a:ea typeface="+mn-ea"/>
                <a:cs typeface="+mn-cs"/>
              </a:rPr>
              <a:t> can optimize loads and generate revenues from utility programs</a:t>
            </a:r>
          </a:p>
        </p:txBody>
      </p:sp>
      <p:sp>
        <p:nvSpPr>
          <p:cNvPr id="31" name="Oval 23">
            <a:extLst>
              <a:ext uri="{FF2B5EF4-FFF2-40B4-BE49-F238E27FC236}">
                <a16:creationId xmlns:a16="http://schemas.microsoft.com/office/drawing/2014/main" id="{2CDF10CB-4016-4776-8D09-39CED784BB3E}"/>
              </a:ext>
            </a:extLst>
          </p:cNvPr>
          <p:cNvSpPr/>
          <p:nvPr/>
        </p:nvSpPr>
        <p:spPr>
          <a:xfrm>
            <a:off x="7943840" y="3568770"/>
            <a:ext cx="226904" cy="226904"/>
          </a:xfrm>
          <a:prstGeom prst="ellipse">
            <a:avLst/>
          </a:prstGeom>
          <a:solidFill>
            <a:schemeClr val="accent4">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Oval 24">
            <a:extLst>
              <a:ext uri="{FF2B5EF4-FFF2-40B4-BE49-F238E27FC236}">
                <a16:creationId xmlns:a16="http://schemas.microsoft.com/office/drawing/2014/main" id="{47AC168A-33ED-4253-90A6-6413E77BBA3D}"/>
              </a:ext>
            </a:extLst>
          </p:cNvPr>
          <p:cNvSpPr/>
          <p:nvPr/>
        </p:nvSpPr>
        <p:spPr>
          <a:xfrm>
            <a:off x="7912670" y="3537600"/>
            <a:ext cx="289244" cy="289244"/>
          </a:xfrm>
          <a:prstGeom prst="ellipse">
            <a:avLst/>
          </a:prstGeom>
          <a:solidFill>
            <a:schemeClr val="accent4">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3" name="Connecteur droit 90">
            <a:extLst>
              <a:ext uri="{FF2B5EF4-FFF2-40B4-BE49-F238E27FC236}">
                <a16:creationId xmlns:a16="http://schemas.microsoft.com/office/drawing/2014/main" id="{5F3FA33B-55EC-4275-ACBE-0370FA5C8385}"/>
              </a:ext>
            </a:extLst>
          </p:cNvPr>
          <p:cNvCxnSpPr>
            <a:cxnSpLocks/>
            <a:stCxn id="17" idx="2"/>
          </p:cNvCxnSpPr>
          <p:nvPr/>
        </p:nvCxnSpPr>
        <p:spPr>
          <a:xfrm flipH="1">
            <a:off x="7864476" y="2188374"/>
            <a:ext cx="108518" cy="804008"/>
          </a:xfrm>
          <a:prstGeom prst="line">
            <a:avLst/>
          </a:prstGeom>
          <a:ln w="12700" cmpd="sng">
            <a:solidFill>
              <a:schemeClr val="accent4"/>
            </a:solidFill>
            <a:prstDash val="sysDot"/>
            <a:headEnd type="none"/>
            <a:tailEnd type="oval" w="sm" len="sm"/>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FBA23838-9120-4037-8FF0-D2CFC7A3D909}"/>
              </a:ext>
            </a:extLst>
          </p:cNvPr>
          <p:cNvSpPr/>
          <p:nvPr/>
        </p:nvSpPr>
        <p:spPr>
          <a:xfrm rot="5400000">
            <a:off x="1028191" y="3417608"/>
            <a:ext cx="3286330" cy="36466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6865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8E82D-ADD4-45D7-9A8F-E36D92DD37BB}"/>
              </a:ext>
            </a:extLst>
          </p:cNvPr>
          <p:cNvPicPr>
            <a:picLocks noChangeAspect="1"/>
          </p:cNvPicPr>
          <p:nvPr/>
        </p:nvPicPr>
        <p:blipFill>
          <a:blip r:embed="rId3"/>
          <a:stretch>
            <a:fillRect/>
          </a:stretch>
        </p:blipFill>
        <p:spPr>
          <a:xfrm>
            <a:off x="0" y="2923082"/>
            <a:ext cx="6265889" cy="3413226"/>
          </a:xfrm>
          <a:prstGeom prst="rect">
            <a:avLst/>
          </a:prstGeom>
        </p:spPr>
      </p:pic>
      <p:sp>
        <p:nvSpPr>
          <p:cNvPr id="2" name="Title 1">
            <a:extLst>
              <a:ext uri="{FF2B5EF4-FFF2-40B4-BE49-F238E27FC236}">
                <a16:creationId xmlns:a16="http://schemas.microsoft.com/office/drawing/2014/main" id="{05C29DB3-395D-4037-92E0-F9BFEE38F626}"/>
              </a:ext>
            </a:extLst>
          </p:cNvPr>
          <p:cNvSpPr>
            <a:spLocks noGrp="1"/>
          </p:cNvSpPr>
          <p:nvPr>
            <p:ph type="title"/>
          </p:nvPr>
        </p:nvSpPr>
        <p:spPr/>
        <p:txBody>
          <a:bodyPr/>
          <a:lstStyle/>
          <a:p>
            <a:r>
              <a:rPr lang="en-US" dirty="0"/>
              <a:t>Alameda County Santa Rita Jail Microgrid</a:t>
            </a:r>
          </a:p>
        </p:txBody>
      </p:sp>
      <p:sp>
        <p:nvSpPr>
          <p:cNvPr id="6" name="Text Placeholder 5">
            <a:extLst>
              <a:ext uri="{FF2B5EF4-FFF2-40B4-BE49-F238E27FC236}">
                <a16:creationId xmlns:a16="http://schemas.microsoft.com/office/drawing/2014/main" id="{140FD77E-01EC-4FF1-BEE0-1EFA9DADF817}"/>
              </a:ext>
            </a:extLst>
          </p:cNvPr>
          <p:cNvSpPr>
            <a:spLocks noGrp="1"/>
          </p:cNvSpPr>
          <p:nvPr>
            <p:ph type="body" sz="quarter" idx="22"/>
          </p:nvPr>
        </p:nvSpPr>
        <p:spPr>
          <a:xfrm>
            <a:off x="6016595" y="2758230"/>
            <a:ext cx="3060686" cy="3060686"/>
          </a:xfrm>
        </p:spPr>
        <p:txBody>
          <a:bodyPr/>
          <a:lstStyle/>
          <a:p>
            <a:pPr>
              <a:spcAft>
                <a:spcPts val="600"/>
              </a:spcAft>
            </a:pPr>
            <a:r>
              <a:rPr lang="en-US" sz="2000" b="1" dirty="0"/>
              <a:t>$2.5MM </a:t>
            </a:r>
            <a:br>
              <a:rPr lang="en-US" sz="2000" b="1" dirty="0"/>
            </a:br>
            <a:r>
              <a:rPr lang="en-US" sz="1400" dirty="0"/>
              <a:t>in annual energy / water savings</a:t>
            </a:r>
          </a:p>
          <a:p>
            <a:pPr>
              <a:spcAft>
                <a:spcPts val="600"/>
              </a:spcAft>
            </a:pPr>
            <a:r>
              <a:rPr lang="en-US" sz="1400" dirty="0"/>
              <a:t>1.2 MW of solar PV</a:t>
            </a:r>
          </a:p>
          <a:p>
            <a:pPr>
              <a:spcAft>
                <a:spcPts val="600"/>
              </a:spcAft>
            </a:pPr>
            <a:r>
              <a:rPr lang="en-US" sz="1400" dirty="0"/>
              <a:t>1 MW fuel cell</a:t>
            </a:r>
          </a:p>
          <a:p>
            <a:pPr>
              <a:spcAft>
                <a:spcPts val="600"/>
              </a:spcAft>
            </a:pPr>
            <a:r>
              <a:rPr lang="en-US" sz="1400" dirty="0"/>
              <a:t>2 MW / 4 MWh BESS</a:t>
            </a:r>
          </a:p>
          <a:p>
            <a:pPr>
              <a:spcAft>
                <a:spcPts val="600"/>
              </a:spcAft>
            </a:pPr>
            <a:r>
              <a:rPr lang="en-US" sz="1400" dirty="0"/>
              <a:t>Hot Water Boiler Plant Renovations</a:t>
            </a:r>
          </a:p>
        </p:txBody>
      </p:sp>
      <p:sp>
        <p:nvSpPr>
          <p:cNvPr id="9" name="Text Placeholder 8">
            <a:extLst>
              <a:ext uri="{FF2B5EF4-FFF2-40B4-BE49-F238E27FC236}">
                <a16:creationId xmlns:a16="http://schemas.microsoft.com/office/drawing/2014/main" id="{2524AE9C-824B-4C24-B7F5-514289EC8276}"/>
              </a:ext>
            </a:extLst>
          </p:cNvPr>
          <p:cNvSpPr>
            <a:spLocks noGrp="1"/>
          </p:cNvSpPr>
          <p:nvPr>
            <p:ph type="body" sz="quarter" idx="11"/>
          </p:nvPr>
        </p:nvSpPr>
        <p:spPr/>
        <p:txBody>
          <a:bodyPr/>
          <a:lstStyle/>
          <a:p>
            <a:r>
              <a:rPr lang="en-US" sz="1600" dirty="0"/>
              <a:t>Project Highlights</a:t>
            </a:r>
          </a:p>
        </p:txBody>
      </p:sp>
      <p:sp>
        <p:nvSpPr>
          <p:cNvPr id="10" name="Text Placeholder 4">
            <a:extLst>
              <a:ext uri="{FF2B5EF4-FFF2-40B4-BE49-F238E27FC236}">
                <a16:creationId xmlns:a16="http://schemas.microsoft.com/office/drawing/2014/main" id="{98DC856A-90E3-4A6D-9BED-DAB278D4C372}"/>
              </a:ext>
            </a:extLst>
          </p:cNvPr>
          <p:cNvSpPr>
            <a:spLocks noGrp="1"/>
          </p:cNvSpPr>
          <p:nvPr>
            <p:ph type="body" sz="quarter" idx="12"/>
          </p:nvPr>
        </p:nvSpPr>
        <p:spPr>
          <a:xfrm>
            <a:off x="342900" y="1854200"/>
            <a:ext cx="8458200" cy="936704"/>
          </a:xfrm>
        </p:spPr>
        <p:txBody>
          <a:bodyPr>
            <a:normAutofit fontScale="92500"/>
          </a:bodyPr>
          <a:lstStyle/>
          <a:p>
            <a:pPr>
              <a:lnSpc>
                <a:spcPct val="100000"/>
              </a:lnSpc>
              <a:spcAft>
                <a:spcPts val="600"/>
              </a:spcAft>
              <a:buClr>
                <a:schemeClr val="bg1"/>
              </a:buClr>
            </a:pPr>
            <a:r>
              <a:rPr lang="en-US" sz="1600" dirty="0"/>
              <a:t>Integrates renewable, distributed generation to provide improved site resilience, lower emissions and reduce costs</a:t>
            </a:r>
          </a:p>
          <a:p>
            <a:pPr>
              <a:lnSpc>
                <a:spcPct val="100000"/>
              </a:lnSpc>
              <a:spcAft>
                <a:spcPts val="600"/>
              </a:spcAft>
            </a:pPr>
            <a:r>
              <a:rPr lang="en-US" sz="1600" dirty="0"/>
              <a:t>Reduced electricity spend by approx. 70%</a:t>
            </a:r>
          </a:p>
          <a:p>
            <a:pPr>
              <a:lnSpc>
                <a:spcPct val="100000"/>
              </a:lnSpc>
              <a:spcAft>
                <a:spcPts val="600"/>
              </a:spcAft>
            </a:pPr>
            <a:r>
              <a:rPr lang="en-US" sz="1600" dirty="0"/>
              <a:t>Reduced water / sewage spend by approx. 50%</a:t>
            </a:r>
          </a:p>
        </p:txBody>
      </p:sp>
      <p:sp>
        <p:nvSpPr>
          <p:cNvPr id="4" name="Rectangle 3">
            <a:extLst>
              <a:ext uri="{FF2B5EF4-FFF2-40B4-BE49-F238E27FC236}">
                <a16:creationId xmlns:a16="http://schemas.microsoft.com/office/drawing/2014/main" id="{DED7B99D-EE39-436D-9CFF-168B127767FB}"/>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0D29C9DE-72BB-4074-A889-DFD1822CD6CB}"/>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35772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9385F1-3C96-4BE9-B3A0-FA019A977260}"/>
              </a:ext>
            </a:extLst>
          </p:cNvPr>
          <p:cNvPicPr>
            <a:picLocks noChangeAspect="1"/>
          </p:cNvPicPr>
          <p:nvPr/>
        </p:nvPicPr>
        <p:blipFill>
          <a:blip r:embed="rId2"/>
          <a:stretch>
            <a:fillRect/>
          </a:stretch>
        </p:blipFill>
        <p:spPr>
          <a:xfrm>
            <a:off x="0" y="2790904"/>
            <a:ext cx="9163760" cy="3564926"/>
          </a:xfrm>
          <a:prstGeom prst="rect">
            <a:avLst/>
          </a:prstGeom>
        </p:spPr>
      </p:pic>
      <p:sp>
        <p:nvSpPr>
          <p:cNvPr id="2" name="Title 1">
            <a:extLst>
              <a:ext uri="{FF2B5EF4-FFF2-40B4-BE49-F238E27FC236}">
                <a16:creationId xmlns:a16="http://schemas.microsoft.com/office/drawing/2014/main" id="{05C29DB3-395D-4037-92E0-F9BFEE38F626}"/>
              </a:ext>
            </a:extLst>
          </p:cNvPr>
          <p:cNvSpPr>
            <a:spLocks noGrp="1"/>
          </p:cNvSpPr>
          <p:nvPr>
            <p:ph type="title"/>
          </p:nvPr>
        </p:nvSpPr>
        <p:spPr/>
        <p:txBody>
          <a:bodyPr/>
          <a:lstStyle/>
          <a:p>
            <a:r>
              <a:rPr lang="en-US" dirty="0"/>
              <a:t>Longwood Medical Center Energy System</a:t>
            </a:r>
          </a:p>
        </p:txBody>
      </p:sp>
      <p:sp>
        <p:nvSpPr>
          <p:cNvPr id="4" name="Text Placeholder 3">
            <a:extLst>
              <a:ext uri="{FF2B5EF4-FFF2-40B4-BE49-F238E27FC236}">
                <a16:creationId xmlns:a16="http://schemas.microsoft.com/office/drawing/2014/main" id="{41DC272E-53A0-4692-AFEB-C380A41E64B6}"/>
              </a:ext>
            </a:extLst>
          </p:cNvPr>
          <p:cNvSpPr>
            <a:spLocks noGrp="1"/>
          </p:cNvSpPr>
          <p:nvPr>
            <p:ph type="body" sz="quarter" idx="11"/>
          </p:nvPr>
        </p:nvSpPr>
        <p:spPr/>
        <p:txBody>
          <a:bodyPr/>
          <a:lstStyle/>
          <a:p>
            <a:r>
              <a:rPr lang="en-US" sz="1600" dirty="0"/>
              <a:t>PROJECT HIGHLIGHTS</a:t>
            </a:r>
          </a:p>
        </p:txBody>
      </p:sp>
      <p:sp>
        <p:nvSpPr>
          <p:cNvPr id="5" name="Text Placeholder 4">
            <a:extLst>
              <a:ext uri="{FF2B5EF4-FFF2-40B4-BE49-F238E27FC236}">
                <a16:creationId xmlns:a16="http://schemas.microsoft.com/office/drawing/2014/main" id="{7CB984A3-D3F1-4958-ADB3-2DA01B249167}"/>
              </a:ext>
            </a:extLst>
          </p:cNvPr>
          <p:cNvSpPr>
            <a:spLocks noGrp="1"/>
          </p:cNvSpPr>
          <p:nvPr>
            <p:ph type="body" sz="quarter" idx="12"/>
          </p:nvPr>
        </p:nvSpPr>
        <p:spPr>
          <a:xfrm>
            <a:off x="342900" y="1854200"/>
            <a:ext cx="8458200" cy="936704"/>
          </a:xfrm>
        </p:spPr>
        <p:txBody>
          <a:bodyPr>
            <a:normAutofit/>
          </a:bodyPr>
          <a:lstStyle/>
          <a:p>
            <a:pPr>
              <a:lnSpc>
                <a:spcPct val="100000"/>
              </a:lnSpc>
              <a:spcAft>
                <a:spcPts val="600"/>
              </a:spcAft>
              <a:buClr>
                <a:schemeClr val="bg1"/>
              </a:buClr>
            </a:pPr>
            <a:r>
              <a:rPr lang="en-US" sz="1600" dirty="0"/>
              <a:t>Microgrid and District Energy system serving a campus with 74 buildings occupying 12 million sq. ft</a:t>
            </a:r>
          </a:p>
          <a:p>
            <a:pPr>
              <a:lnSpc>
                <a:spcPct val="100000"/>
              </a:lnSpc>
              <a:spcAft>
                <a:spcPts val="600"/>
              </a:spcAft>
            </a:pPr>
            <a:r>
              <a:rPr lang="en-US" sz="1600" dirty="0"/>
              <a:t>Delivers efficient and reliable energy to six Harvard-affiliated healthcare institutions</a:t>
            </a:r>
          </a:p>
        </p:txBody>
      </p:sp>
      <p:sp>
        <p:nvSpPr>
          <p:cNvPr id="6" name="Text Placeholder 5">
            <a:extLst>
              <a:ext uri="{FF2B5EF4-FFF2-40B4-BE49-F238E27FC236}">
                <a16:creationId xmlns:a16="http://schemas.microsoft.com/office/drawing/2014/main" id="{140FD77E-01EC-4FF1-BEE0-1EFA9DADF817}"/>
              </a:ext>
            </a:extLst>
          </p:cNvPr>
          <p:cNvSpPr>
            <a:spLocks noGrp="1"/>
          </p:cNvSpPr>
          <p:nvPr>
            <p:ph type="body" sz="quarter" idx="22"/>
          </p:nvPr>
        </p:nvSpPr>
        <p:spPr>
          <a:xfrm>
            <a:off x="235222" y="2790904"/>
            <a:ext cx="3060686" cy="3060686"/>
          </a:xfrm>
        </p:spPr>
        <p:txBody>
          <a:bodyPr/>
          <a:lstStyle/>
          <a:p>
            <a:r>
              <a:rPr lang="en-US" sz="2400" b="1" dirty="0"/>
              <a:t>99 MW</a:t>
            </a:r>
            <a:br>
              <a:rPr lang="en-US" sz="1200" b="1" dirty="0"/>
            </a:br>
            <a:r>
              <a:rPr lang="en-US" sz="1400" b="1" dirty="0"/>
              <a:t>microgrid</a:t>
            </a:r>
            <a:endParaRPr lang="en-US" sz="1400" dirty="0"/>
          </a:p>
          <a:p>
            <a:pPr>
              <a:spcAft>
                <a:spcPts val="600"/>
              </a:spcAft>
            </a:pPr>
            <a:r>
              <a:rPr lang="en-US" sz="1400" dirty="0"/>
              <a:t>Steam Capacity: 1,000,000 lbs/hr</a:t>
            </a:r>
          </a:p>
          <a:p>
            <a:pPr>
              <a:spcAft>
                <a:spcPts val="600"/>
              </a:spcAft>
            </a:pPr>
            <a:r>
              <a:rPr lang="en-US" sz="1400" dirty="0"/>
              <a:t>Chilled Water Capacity: 41,000 tons</a:t>
            </a:r>
          </a:p>
        </p:txBody>
      </p:sp>
    </p:spTree>
    <p:extLst>
      <p:ext uri="{BB962C8B-B14F-4D97-AF65-F5344CB8AC3E}">
        <p14:creationId xmlns:p14="http://schemas.microsoft.com/office/powerpoint/2010/main" val="254362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AC4-499B-4CC5-8610-3F475E375F88}"/>
              </a:ext>
            </a:extLst>
          </p:cNvPr>
          <p:cNvSpPr>
            <a:spLocks noGrp="1"/>
          </p:cNvSpPr>
          <p:nvPr>
            <p:ph type="title"/>
          </p:nvPr>
        </p:nvSpPr>
        <p:spPr/>
        <p:txBody>
          <a:bodyPr/>
          <a:lstStyle/>
          <a:p>
            <a:r>
              <a:rPr lang="en-US" dirty="0"/>
              <a:t>ENGIE’s 3D Mission</a:t>
            </a:r>
          </a:p>
        </p:txBody>
      </p:sp>
      <p:sp>
        <p:nvSpPr>
          <p:cNvPr id="3" name="Content Placeholder 2">
            <a:extLst>
              <a:ext uri="{FF2B5EF4-FFF2-40B4-BE49-F238E27FC236}">
                <a16:creationId xmlns:a16="http://schemas.microsoft.com/office/drawing/2014/main" id="{1B89ECD4-DAD2-4B1C-BA79-7A1189684D2A}"/>
              </a:ext>
            </a:extLst>
          </p:cNvPr>
          <p:cNvSpPr>
            <a:spLocks noGrp="1"/>
          </p:cNvSpPr>
          <p:nvPr>
            <p:ph idx="1"/>
          </p:nvPr>
        </p:nvSpPr>
        <p:spPr/>
        <p:txBody>
          <a:bodyPr>
            <a:normAutofit/>
          </a:bodyPr>
          <a:lstStyle/>
          <a:p>
            <a:r>
              <a:rPr lang="en-US" b="1" dirty="0"/>
              <a:t>Decarbonization </a:t>
            </a:r>
          </a:p>
          <a:p>
            <a:pPr lvl="1"/>
            <a:r>
              <a:rPr lang="en-US" dirty="0"/>
              <a:t>GHG emissions reduction </a:t>
            </a:r>
          </a:p>
          <a:p>
            <a:pPr lvl="1"/>
            <a:r>
              <a:rPr lang="en-US" dirty="0"/>
              <a:t>Environmental and public health benefits </a:t>
            </a:r>
          </a:p>
          <a:p>
            <a:r>
              <a:rPr lang="en-US" b="1" dirty="0"/>
              <a:t>Decentralization (Diversification) </a:t>
            </a:r>
          </a:p>
          <a:p>
            <a:pPr lvl="1"/>
            <a:r>
              <a:rPr lang="en-US" dirty="0"/>
              <a:t>Physical and societal risk mitigation </a:t>
            </a:r>
          </a:p>
          <a:p>
            <a:pPr lvl="1"/>
            <a:r>
              <a:rPr lang="en-US" dirty="0"/>
              <a:t>Financial risk management </a:t>
            </a:r>
          </a:p>
          <a:p>
            <a:pPr lvl="1"/>
            <a:r>
              <a:rPr lang="en-US" dirty="0"/>
              <a:t>Demand reduction and on-site peak load management </a:t>
            </a:r>
          </a:p>
          <a:p>
            <a:r>
              <a:rPr lang="en-US" b="1" dirty="0"/>
              <a:t>Digitization </a:t>
            </a:r>
          </a:p>
          <a:p>
            <a:pPr lvl="1"/>
            <a:r>
              <a:rPr lang="en-US" dirty="0"/>
              <a:t>Incentivize and encourage innovation and technological advancement </a:t>
            </a:r>
          </a:p>
          <a:p>
            <a:pPr lvl="1"/>
            <a:r>
              <a:rPr lang="en-US" dirty="0"/>
              <a:t>Integration of new technologies into the grid for greater efficiency and cost reduction</a:t>
            </a:r>
          </a:p>
          <a:p>
            <a:pPr marL="0" indent="0">
              <a:buNone/>
            </a:pPr>
            <a:r>
              <a:rPr lang="en-US" i="1" dirty="0">
                <a:solidFill>
                  <a:srgbClr val="00AAFF"/>
                </a:solidFill>
              </a:rPr>
              <a:t>Distributed energy resources (DERs) deployment at scale is paramount to </a:t>
            </a:r>
            <a:r>
              <a:rPr lang="en-US" b="1" i="1" dirty="0">
                <a:solidFill>
                  <a:srgbClr val="00AAFF"/>
                </a:solidFill>
              </a:rPr>
              <a:t>mitigating risk, ensuring safety, and increasing climate resiliency </a:t>
            </a:r>
            <a:r>
              <a:rPr lang="en-US" i="1" dirty="0">
                <a:solidFill>
                  <a:srgbClr val="00AAFF"/>
                </a:solidFill>
              </a:rPr>
              <a:t>for our local communities and constituents. </a:t>
            </a:r>
          </a:p>
        </p:txBody>
      </p:sp>
    </p:spTree>
    <p:extLst>
      <p:ext uri="{BB962C8B-B14F-4D97-AF65-F5344CB8AC3E}">
        <p14:creationId xmlns:p14="http://schemas.microsoft.com/office/powerpoint/2010/main" val="71270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4C75-726D-4DD2-931F-60395B7BEE66}"/>
              </a:ext>
            </a:extLst>
          </p:cNvPr>
          <p:cNvSpPr>
            <a:spLocks noGrp="1"/>
          </p:cNvSpPr>
          <p:nvPr>
            <p:ph type="title"/>
          </p:nvPr>
        </p:nvSpPr>
        <p:spPr/>
        <p:txBody>
          <a:bodyPr/>
          <a:lstStyle/>
          <a:p>
            <a:r>
              <a:rPr lang="en-US" dirty="0"/>
              <a:t>Demystifying Resiliency </a:t>
            </a:r>
          </a:p>
        </p:txBody>
      </p:sp>
      <p:sp>
        <p:nvSpPr>
          <p:cNvPr id="3" name="Content Placeholder 2">
            <a:extLst>
              <a:ext uri="{FF2B5EF4-FFF2-40B4-BE49-F238E27FC236}">
                <a16:creationId xmlns:a16="http://schemas.microsoft.com/office/drawing/2014/main" id="{B8907DB4-C385-419D-BB6D-F8FD2EB9B5A6}"/>
              </a:ext>
            </a:extLst>
          </p:cNvPr>
          <p:cNvSpPr>
            <a:spLocks noGrp="1"/>
          </p:cNvSpPr>
          <p:nvPr>
            <p:ph idx="1"/>
          </p:nvPr>
        </p:nvSpPr>
        <p:spPr/>
        <p:txBody>
          <a:bodyPr>
            <a:noAutofit/>
          </a:bodyPr>
          <a:lstStyle/>
          <a:p>
            <a:r>
              <a:rPr lang="en-US" sz="2400" b="1" dirty="0"/>
              <a:t>Resiliency </a:t>
            </a:r>
            <a:r>
              <a:rPr lang="en-US" sz="2400" dirty="0"/>
              <a:t>is a hot topic for policymakers and utilities nationwide </a:t>
            </a:r>
          </a:p>
          <a:p>
            <a:pPr lvl="1"/>
            <a:r>
              <a:rPr lang="en-US" sz="2000" dirty="0"/>
              <a:t>Microgrids, critical infrastructure, grid security, emergency preparedness</a:t>
            </a:r>
          </a:p>
          <a:p>
            <a:pPr lvl="1"/>
            <a:r>
              <a:rPr lang="en-US" sz="2000" dirty="0"/>
              <a:t>How to commercialize advanced DER, controls, and protection technology at scale?</a:t>
            </a:r>
          </a:p>
          <a:p>
            <a:pPr lvl="1"/>
            <a:endParaRPr lang="en-US" sz="2000" dirty="0"/>
          </a:p>
          <a:p>
            <a:r>
              <a:rPr lang="en-US" sz="2400" b="1" dirty="0"/>
              <a:t>Elements</a:t>
            </a:r>
            <a:r>
              <a:rPr lang="en-US" sz="2400" dirty="0"/>
              <a:t> of resiliency as it related to the electric grid:</a:t>
            </a:r>
          </a:p>
          <a:p>
            <a:pPr lvl="1"/>
            <a:r>
              <a:rPr lang="en-US" sz="2000" dirty="0"/>
              <a:t>Prevention</a:t>
            </a:r>
          </a:p>
          <a:p>
            <a:pPr lvl="1"/>
            <a:r>
              <a:rPr lang="en-US" sz="2000" dirty="0"/>
              <a:t>Recovery</a:t>
            </a:r>
          </a:p>
          <a:p>
            <a:pPr lvl="1"/>
            <a:r>
              <a:rPr lang="en-US" sz="2000" dirty="0"/>
              <a:t>Survivability </a:t>
            </a:r>
          </a:p>
          <a:p>
            <a:pPr lvl="1"/>
            <a:endParaRPr lang="en-US" sz="2000" dirty="0"/>
          </a:p>
          <a:p>
            <a:r>
              <a:rPr lang="en-US" sz="2400" b="1" dirty="0">
                <a:solidFill>
                  <a:srgbClr val="00AAFF"/>
                </a:solidFill>
              </a:rPr>
              <a:t>Challenge: </a:t>
            </a:r>
            <a:r>
              <a:rPr lang="en-US" sz="2400" b="1" i="1" dirty="0">
                <a:solidFill>
                  <a:srgbClr val="00AAFF"/>
                </a:solidFill>
              </a:rPr>
              <a:t>How do we value resiliency? </a:t>
            </a:r>
          </a:p>
        </p:txBody>
      </p:sp>
    </p:spTree>
    <p:extLst>
      <p:ext uri="{BB962C8B-B14F-4D97-AF65-F5344CB8AC3E}">
        <p14:creationId xmlns:p14="http://schemas.microsoft.com/office/powerpoint/2010/main" val="74658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75FA-43D7-43AE-BE6A-E685BCBCC805}"/>
              </a:ext>
            </a:extLst>
          </p:cNvPr>
          <p:cNvSpPr>
            <a:spLocks noGrp="1"/>
          </p:cNvSpPr>
          <p:nvPr>
            <p:ph type="title"/>
          </p:nvPr>
        </p:nvSpPr>
        <p:spPr/>
        <p:txBody>
          <a:bodyPr>
            <a:normAutofit/>
          </a:bodyPr>
          <a:lstStyle/>
          <a:p>
            <a:pPr defTabSz="685800"/>
            <a:r>
              <a:rPr lang="en-GB" dirty="0"/>
              <a:t>Resiliency &amp; Beyond: The Value of DERs</a:t>
            </a:r>
            <a:endParaRPr lang="en-US" dirty="0"/>
          </a:p>
        </p:txBody>
      </p:sp>
      <p:sp>
        <p:nvSpPr>
          <p:cNvPr id="3" name="Content Placeholder 2">
            <a:extLst>
              <a:ext uri="{FF2B5EF4-FFF2-40B4-BE49-F238E27FC236}">
                <a16:creationId xmlns:a16="http://schemas.microsoft.com/office/drawing/2014/main" id="{5AC99C3E-78D3-4CD9-ACCD-ED495738D8C4}"/>
              </a:ext>
            </a:extLst>
          </p:cNvPr>
          <p:cNvSpPr>
            <a:spLocks noGrp="1"/>
          </p:cNvSpPr>
          <p:nvPr>
            <p:ph idx="1"/>
          </p:nvPr>
        </p:nvSpPr>
        <p:spPr/>
        <p:txBody>
          <a:bodyPr>
            <a:normAutofit/>
          </a:bodyPr>
          <a:lstStyle/>
          <a:p>
            <a:pPr marL="0" indent="0">
              <a:buNone/>
            </a:pPr>
            <a:r>
              <a:rPr lang="en-GB" dirty="0"/>
              <a:t>DERs and microgrids can address multiple challenges/opportunities</a:t>
            </a:r>
            <a:endParaRPr lang="en-US" dirty="0"/>
          </a:p>
          <a:p>
            <a:pPr lvl="1"/>
            <a:endParaRPr lang="en-US" dirty="0"/>
          </a:p>
        </p:txBody>
      </p:sp>
      <p:sp>
        <p:nvSpPr>
          <p:cNvPr id="4" name="Rectangle 3">
            <a:extLst>
              <a:ext uri="{FF2B5EF4-FFF2-40B4-BE49-F238E27FC236}">
                <a16:creationId xmlns:a16="http://schemas.microsoft.com/office/drawing/2014/main" id="{3CADD894-B7D6-41CC-9034-427761188D56}"/>
              </a:ext>
            </a:extLst>
          </p:cNvPr>
          <p:cNvSpPr>
            <a:spLocks/>
          </p:cNvSpPr>
          <p:nvPr/>
        </p:nvSpPr>
        <p:spPr>
          <a:xfrm>
            <a:off x="4648980" y="4580659"/>
            <a:ext cx="4171172" cy="1602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450F6B30-422A-4D72-817E-78437D0721BE}"/>
              </a:ext>
            </a:extLst>
          </p:cNvPr>
          <p:cNvSpPr>
            <a:spLocks/>
          </p:cNvSpPr>
          <p:nvPr/>
        </p:nvSpPr>
        <p:spPr>
          <a:xfrm>
            <a:off x="327024" y="2130629"/>
            <a:ext cx="4153302" cy="1602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ZoneTexte 6">
            <a:extLst>
              <a:ext uri="{FF2B5EF4-FFF2-40B4-BE49-F238E27FC236}">
                <a16:creationId xmlns:a16="http://schemas.microsoft.com/office/drawing/2014/main" id="{952464F6-EC8B-4FE9-BE1F-EE06DA5F714C}"/>
              </a:ext>
            </a:extLst>
          </p:cNvPr>
          <p:cNvSpPr txBox="1"/>
          <p:nvPr/>
        </p:nvSpPr>
        <p:spPr>
          <a:xfrm>
            <a:off x="242983" y="1941863"/>
            <a:ext cx="3493614" cy="302955"/>
          </a:xfrm>
          <a:prstGeom prst="roundRect">
            <a:avLst>
              <a:gd name="adj" fmla="val 50000"/>
            </a:avLst>
          </a:prstGeom>
          <a:solidFill>
            <a:schemeClr val="accent2"/>
          </a:solidFill>
        </p:spPr>
        <p:txBody>
          <a:bodyPr wrap="none" lIns="108000" tIns="0" rIns="108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Ensure predictable costs and savings</a:t>
            </a:r>
          </a:p>
        </p:txBody>
      </p:sp>
      <p:sp>
        <p:nvSpPr>
          <p:cNvPr id="7" name="Rectangle 6">
            <a:extLst>
              <a:ext uri="{FF2B5EF4-FFF2-40B4-BE49-F238E27FC236}">
                <a16:creationId xmlns:a16="http://schemas.microsoft.com/office/drawing/2014/main" id="{C27C7A40-51B3-4766-AE3D-172322AD4C6E}"/>
              </a:ext>
            </a:extLst>
          </p:cNvPr>
          <p:cNvSpPr/>
          <p:nvPr/>
        </p:nvSpPr>
        <p:spPr>
          <a:xfrm>
            <a:off x="2320782" y="2304370"/>
            <a:ext cx="1927369" cy="1341393"/>
          </a:xfrm>
          <a:prstGeom prst="rect">
            <a:avLst/>
          </a:prstGeom>
        </p:spPr>
        <p:txBody>
          <a:bodyPr wrap="square">
            <a:spAutoFit/>
          </a:bodyPr>
          <a:lstStyle/>
          <a:p>
            <a:pPr marL="128588" marR="0" lvl="0" indent="-128588" algn="l" defTabSz="914400" rtl="0" eaLnBrk="1" fontAlgn="auto" latinLnBrk="0" hangingPunct="1">
              <a:lnSpc>
                <a:spcPct val="100000"/>
              </a:lnSpc>
              <a:spcBef>
                <a:spcPts val="0"/>
              </a:spcBef>
              <a:spcAft>
                <a:spcPts val="0"/>
              </a:spcAft>
              <a:buClr>
                <a:srgbClr val="00AAFF"/>
              </a:buClr>
              <a:buSzTx/>
              <a:buFont typeface="Wingdings 2" panose="05020102010507070707" pitchFamily="18" charset="2"/>
              <a:buChar char=""/>
              <a:tabLst/>
              <a:defRPr/>
            </a:pPr>
            <a:r>
              <a:rPr kumimoji="0" lang="en-GB" sz="1100" b="0" i="0" u="none" strike="noStrike" kern="1200" cap="none" spc="0" normalizeH="0" baseline="0" noProof="0" dirty="0">
                <a:ln>
                  <a:noFill/>
                </a:ln>
                <a:solidFill>
                  <a:srgbClr val="424242"/>
                </a:solidFill>
                <a:effectLst/>
                <a:uLnTx/>
                <a:uFillTx/>
                <a:latin typeface="Arial"/>
                <a:ea typeface="+mn-ea"/>
                <a:cs typeface="+mn-cs"/>
              </a:rPr>
              <a:t>In many cases distributed energy sources will be </a:t>
            </a:r>
            <a:r>
              <a:rPr kumimoji="0" lang="en-GB" sz="1100" b="1" i="0" u="none" strike="noStrike" kern="1200" cap="none" spc="0" normalizeH="0" baseline="0" noProof="0" dirty="0">
                <a:ln>
                  <a:noFill/>
                </a:ln>
                <a:solidFill>
                  <a:srgbClr val="424242"/>
                </a:solidFill>
                <a:effectLst/>
                <a:uLnTx/>
                <a:uFillTx/>
                <a:latin typeface="Arial"/>
                <a:ea typeface="+mn-ea"/>
                <a:cs typeface="+mn-cs"/>
              </a:rPr>
              <a:t>cheaper</a:t>
            </a:r>
            <a:r>
              <a:rPr kumimoji="0" lang="en-GB" sz="1100" b="0" i="0" u="none" strike="noStrike" kern="1200" cap="none" spc="0" normalizeH="0" baseline="0" noProof="0" dirty="0">
                <a:ln>
                  <a:noFill/>
                </a:ln>
                <a:solidFill>
                  <a:srgbClr val="424242"/>
                </a:solidFill>
                <a:effectLst/>
                <a:uLnTx/>
                <a:uFillTx/>
                <a:latin typeface="Arial"/>
                <a:ea typeface="+mn-ea"/>
                <a:cs typeface="+mn-cs"/>
              </a:rPr>
              <a:t> than buying electricity from the grid</a:t>
            </a:r>
          </a:p>
          <a:p>
            <a:pPr marL="128588" marR="0" lvl="0" indent="-128588" algn="l" defTabSz="914400" rtl="0" eaLnBrk="1" fontAlgn="auto" latinLnBrk="0" hangingPunct="1">
              <a:lnSpc>
                <a:spcPct val="100000"/>
              </a:lnSpc>
              <a:spcBef>
                <a:spcPts val="450"/>
              </a:spcBef>
              <a:spcAft>
                <a:spcPts val="0"/>
              </a:spcAft>
              <a:buClr>
                <a:srgbClr val="00AAFF"/>
              </a:buClr>
              <a:buSzTx/>
              <a:buFont typeface="Wingdings 2" panose="05020102010507070707" pitchFamily="18" charset="2"/>
              <a:buChar char=""/>
              <a:tabLst/>
              <a:defRPr/>
            </a:pPr>
            <a:r>
              <a:rPr kumimoji="0" lang="en-GB" sz="1100" b="0" i="0" u="none" strike="noStrike" kern="1200" cap="none" spc="0" normalizeH="0" baseline="0" noProof="0" dirty="0">
                <a:ln>
                  <a:noFill/>
                </a:ln>
                <a:solidFill>
                  <a:srgbClr val="424242"/>
                </a:solidFill>
                <a:effectLst/>
                <a:uLnTx/>
                <a:uFillTx/>
                <a:latin typeface="Arial"/>
                <a:ea typeface="+mn-ea"/>
                <a:cs typeface="+mn-cs"/>
              </a:rPr>
              <a:t>Flexible resources can </a:t>
            </a:r>
            <a:r>
              <a:rPr kumimoji="0" lang="en-GB" sz="1100" b="1" i="0" u="none" strike="noStrike" kern="1200" cap="none" spc="0" normalizeH="0" baseline="0" noProof="0" dirty="0">
                <a:ln>
                  <a:noFill/>
                </a:ln>
                <a:solidFill>
                  <a:srgbClr val="424242"/>
                </a:solidFill>
                <a:effectLst/>
                <a:uLnTx/>
                <a:uFillTx/>
                <a:latin typeface="Arial"/>
                <a:ea typeface="+mn-ea"/>
                <a:cs typeface="+mn-cs"/>
              </a:rPr>
              <a:t>reduce the power component of your bill</a:t>
            </a:r>
          </a:p>
        </p:txBody>
      </p:sp>
      <p:sp>
        <p:nvSpPr>
          <p:cNvPr id="8" name="Rectangle 7">
            <a:extLst>
              <a:ext uri="{FF2B5EF4-FFF2-40B4-BE49-F238E27FC236}">
                <a16:creationId xmlns:a16="http://schemas.microsoft.com/office/drawing/2014/main" id="{F166B324-5BC4-4ED5-98AB-BD2D2C43DF29}"/>
              </a:ext>
            </a:extLst>
          </p:cNvPr>
          <p:cNvSpPr>
            <a:spLocks/>
          </p:cNvSpPr>
          <p:nvPr/>
        </p:nvSpPr>
        <p:spPr>
          <a:xfrm>
            <a:off x="4648981" y="2072820"/>
            <a:ext cx="4171171" cy="1602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03331F17-4F0C-4937-BD97-09B18927E3BE}"/>
              </a:ext>
            </a:extLst>
          </p:cNvPr>
          <p:cNvSpPr/>
          <p:nvPr/>
        </p:nvSpPr>
        <p:spPr>
          <a:xfrm>
            <a:off x="5980959" y="2253320"/>
            <a:ext cx="2822033" cy="1341393"/>
          </a:xfrm>
          <a:prstGeom prst="rect">
            <a:avLst/>
          </a:prstGeom>
        </p:spPr>
        <p:txBody>
          <a:bodyPr wrap="square">
            <a:spAutoFit/>
          </a:bodyPr>
          <a:lstStyle/>
          <a:p>
            <a:pPr marL="128588" marR="0" lvl="0" indent="-128588" algn="l" defTabSz="914400" rtl="0" eaLnBrk="1" fontAlgn="auto" latinLnBrk="0" hangingPunct="1">
              <a:lnSpc>
                <a:spcPct val="100000"/>
              </a:lnSpc>
              <a:spcBef>
                <a:spcPts val="0"/>
              </a:spcBef>
              <a:spcAft>
                <a:spcPts val="0"/>
              </a:spcAft>
              <a:buClr>
                <a:srgbClr val="00AAFF"/>
              </a:buClr>
              <a:buSzTx/>
              <a:buFont typeface="Wingdings 2" panose="05020102010507070707" pitchFamily="18" charset="2"/>
              <a:buChar char=""/>
              <a:tabLst/>
              <a:defRPr/>
            </a:pPr>
            <a:r>
              <a:rPr kumimoji="0" lang="en-GB" sz="1100" b="1" i="0" u="none" strike="noStrike" kern="1200" cap="none" spc="0" normalizeH="0" baseline="0" noProof="0" dirty="0">
                <a:ln>
                  <a:noFill/>
                </a:ln>
                <a:solidFill>
                  <a:srgbClr val="424242"/>
                </a:solidFill>
                <a:effectLst/>
                <a:uLnTx/>
                <a:uFillTx/>
                <a:latin typeface="Arial"/>
                <a:ea typeface="+mn-ea"/>
                <a:cs typeface="+mn-cs"/>
              </a:rPr>
              <a:t>Energy storage</a:t>
            </a:r>
            <a:r>
              <a:rPr kumimoji="0" lang="en-GB" sz="1100" b="0" i="0" u="none" strike="noStrike" kern="1200" cap="none" spc="0" normalizeH="0" baseline="0" noProof="0" dirty="0">
                <a:ln>
                  <a:noFill/>
                </a:ln>
                <a:solidFill>
                  <a:srgbClr val="424242"/>
                </a:solidFill>
                <a:effectLst/>
                <a:uLnTx/>
                <a:uFillTx/>
                <a:latin typeface="Arial"/>
                <a:ea typeface="+mn-ea"/>
                <a:cs typeface="+mn-cs"/>
              </a:rPr>
              <a:t> and </a:t>
            </a:r>
            <a:r>
              <a:rPr kumimoji="0" lang="en-GB" sz="1100" b="1" i="0" u="none" strike="noStrike" kern="1200" cap="none" spc="0" normalizeH="0" baseline="0" noProof="0" dirty="0">
                <a:ln>
                  <a:noFill/>
                </a:ln>
                <a:solidFill>
                  <a:srgbClr val="424242"/>
                </a:solidFill>
                <a:effectLst/>
                <a:uLnTx/>
                <a:uFillTx/>
                <a:latin typeface="Arial"/>
                <a:ea typeface="+mn-ea"/>
                <a:cs typeface="+mn-cs"/>
              </a:rPr>
              <a:t>advanced control systems</a:t>
            </a:r>
            <a:r>
              <a:rPr kumimoji="0" lang="en-GB" sz="1100" b="0" i="0" u="none" strike="noStrike" kern="1200" cap="none" spc="0" normalizeH="0" baseline="0" noProof="0" dirty="0">
                <a:ln>
                  <a:noFill/>
                </a:ln>
                <a:solidFill>
                  <a:srgbClr val="424242"/>
                </a:solidFill>
                <a:effectLst/>
                <a:uLnTx/>
                <a:uFillTx/>
                <a:latin typeface="Arial"/>
                <a:ea typeface="+mn-ea"/>
                <a:cs typeface="+mn-cs"/>
              </a:rPr>
              <a:t> allow you to ride through bla</a:t>
            </a:r>
            <a:r>
              <a:rPr kumimoji="0" lang="en-GB" sz="1100" b="0" i="0" u="none" strike="noStrike" kern="1200" cap="none" spc="0" normalizeH="0" baseline="0" noProof="0" dirty="0">
                <a:ln>
                  <a:noFill/>
                </a:ln>
                <a:effectLst/>
                <a:uLnTx/>
                <a:uFillTx/>
                <a:latin typeface="Arial"/>
                <a:ea typeface="+mn-ea"/>
                <a:cs typeface="+mn-cs"/>
              </a:rPr>
              <a:t>ckouts an</a:t>
            </a:r>
            <a:r>
              <a:rPr kumimoji="0" lang="en-GB" sz="1100" b="0" i="0" u="none" strike="noStrike" kern="1200" cap="none" spc="0" normalizeH="0" baseline="0" noProof="0" dirty="0">
                <a:ln>
                  <a:noFill/>
                </a:ln>
                <a:solidFill>
                  <a:srgbClr val="424242"/>
                </a:solidFill>
                <a:effectLst/>
                <a:uLnTx/>
                <a:uFillTx/>
                <a:latin typeface="Arial"/>
                <a:ea typeface="+mn-ea"/>
                <a:cs typeface="+mn-cs"/>
              </a:rPr>
              <a:t>d brownouts, allowing for enhanced system reliability</a:t>
            </a:r>
          </a:p>
          <a:p>
            <a:pPr marL="128588" marR="0" lvl="0" indent="-128588" algn="l" defTabSz="914400" rtl="0" eaLnBrk="1" fontAlgn="auto" latinLnBrk="0" hangingPunct="1">
              <a:lnSpc>
                <a:spcPct val="100000"/>
              </a:lnSpc>
              <a:spcBef>
                <a:spcPts val="450"/>
              </a:spcBef>
              <a:spcAft>
                <a:spcPts val="0"/>
              </a:spcAft>
              <a:buClr>
                <a:srgbClr val="00AAFF"/>
              </a:buClr>
              <a:buSzTx/>
              <a:buFont typeface="Wingdings 2" panose="05020102010507070707" pitchFamily="18" charset="2"/>
              <a:buChar char=""/>
              <a:tabLst/>
              <a:defRPr/>
            </a:pPr>
            <a:r>
              <a:rPr kumimoji="0" lang="en-GB" sz="1100" b="0" i="0" u="none" strike="noStrike" kern="1200" cap="none" spc="0" normalizeH="0" baseline="0" noProof="0" dirty="0">
                <a:ln>
                  <a:noFill/>
                </a:ln>
                <a:solidFill>
                  <a:srgbClr val="424242"/>
                </a:solidFill>
                <a:effectLst/>
                <a:uLnTx/>
                <a:uFillTx/>
                <a:latin typeface="Arial"/>
                <a:ea typeface="+mn-ea"/>
                <a:cs typeface="+mn-cs"/>
              </a:rPr>
              <a:t>Advanced control systems will improve</a:t>
            </a:r>
            <a:br>
              <a:rPr kumimoji="0" lang="en-GB" sz="1100" b="0" i="0" u="none" strike="noStrike" kern="1200" cap="none" spc="0" normalizeH="0" baseline="0" noProof="0" dirty="0">
                <a:ln>
                  <a:noFill/>
                </a:ln>
                <a:solidFill>
                  <a:srgbClr val="424242"/>
                </a:solidFill>
                <a:effectLst/>
                <a:uLnTx/>
                <a:uFillTx/>
                <a:latin typeface="Arial"/>
                <a:ea typeface="+mn-ea"/>
                <a:cs typeface="+mn-cs"/>
              </a:rPr>
            </a:br>
            <a:r>
              <a:rPr kumimoji="0" lang="en-GB" sz="1100" b="0" i="0" u="none" strike="noStrike" kern="1200" cap="none" spc="0" normalizeH="0" baseline="0" noProof="0" dirty="0">
                <a:ln>
                  <a:noFill/>
                </a:ln>
                <a:solidFill>
                  <a:srgbClr val="424242"/>
                </a:solidFill>
                <a:effectLst/>
                <a:uLnTx/>
                <a:uFillTx/>
                <a:latin typeface="Arial"/>
                <a:ea typeface="+mn-ea"/>
                <a:cs typeface="+mn-cs"/>
              </a:rPr>
              <a:t>your </a:t>
            </a:r>
            <a:r>
              <a:rPr kumimoji="0" lang="en-GB" sz="1100" b="1" i="0" u="none" strike="noStrike" kern="1200" cap="none" spc="0" normalizeH="0" baseline="0" noProof="0" dirty="0">
                <a:ln>
                  <a:noFill/>
                </a:ln>
                <a:solidFill>
                  <a:srgbClr val="424242"/>
                </a:solidFill>
                <a:effectLst/>
                <a:uLnTx/>
                <a:uFillTx/>
                <a:latin typeface="Arial"/>
                <a:ea typeface="+mn-ea"/>
                <a:cs typeface="+mn-cs"/>
              </a:rPr>
              <a:t>power quality</a:t>
            </a:r>
            <a:r>
              <a:rPr kumimoji="0" lang="en-GB" sz="1100" b="0" i="0" u="none" strike="noStrike" kern="1200" cap="none" spc="0" normalizeH="0" baseline="0" noProof="0" dirty="0">
                <a:ln>
                  <a:noFill/>
                </a:ln>
                <a:solidFill>
                  <a:srgbClr val="424242"/>
                </a:solidFill>
                <a:effectLst/>
                <a:uLnTx/>
                <a:uFillTx/>
                <a:latin typeface="Arial"/>
                <a:ea typeface="+mn-ea"/>
                <a:cs typeface="+mn-cs"/>
              </a:rPr>
              <a:t>, deferring associated capital investments </a:t>
            </a:r>
          </a:p>
        </p:txBody>
      </p:sp>
      <p:sp>
        <p:nvSpPr>
          <p:cNvPr id="10" name="Rectangle 9">
            <a:extLst>
              <a:ext uri="{FF2B5EF4-FFF2-40B4-BE49-F238E27FC236}">
                <a16:creationId xmlns:a16="http://schemas.microsoft.com/office/drawing/2014/main" id="{94A886D1-3BD5-405A-A80B-F35E0FBAEAA7}"/>
              </a:ext>
            </a:extLst>
          </p:cNvPr>
          <p:cNvSpPr>
            <a:spLocks/>
          </p:cNvSpPr>
          <p:nvPr/>
        </p:nvSpPr>
        <p:spPr>
          <a:xfrm>
            <a:off x="327481" y="4580659"/>
            <a:ext cx="4152845" cy="1602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ZoneTexte 28">
            <a:extLst>
              <a:ext uri="{FF2B5EF4-FFF2-40B4-BE49-F238E27FC236}">
                <a16:creationId xmlns:a16="http://schemas.microsoft.com/office/drawing/2014/main" id="{99AC2260-304D-4C05-A8C4-C412180CCB6F}"/>
              </a:ext>
            </a:extLst>
          </p:cNvPr>
          <p:cNvSpPr txBox="1"/>
          <p:nvPr/>
        </p:nvSpPr>
        <p:spPr>
          <a:xfrm>
            <a:off x="242984" y="4458035"/>
            <a:ext cx="3978915" cy="302955"/>
          </a:xfrm>
          <a:prstGeom prst="roundRect">
            <a:avLst>
              <a:gd name="adj" fmla="val 50000"/>
            </a:avLst>
          </a:prstGeom>
          <a:solidFill>
            <a:schemeClr val="accent2"/>
          </a:solidFill>
        </p:spPr>
        <p:txBody>
          <a:bodyPr wrap="none" lIns="108000" tIns="0" rIns="108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Limit exposure to energy tariff fluctuations</a:t>
            </a:r>
          </a:p>
        </p:txBody>
      </p:sp>
      <p:sp>
        <p:nvSpPr>
          <p:cNvPr id="12" name="Rectangle 11">
            <a:extLst>
              <a:ext uri="{FF2B5EF4-FFF2-40B4-BE49-F238E27FC236}">
                <a16:creationId xmlns:a16="http://schemas.microsoft.com/office/drawing/2014/main" id="{BB63901C-9697-47CB-8D0C-F3949617C72A}"/>
              </a:ext>
            </a:extLst>
          </p:cNvPr>
          <p:cNvSpPr/>
          <p:nvPr/>
        </p:nvSpPr>
        <p:spPr>
          <a:xfrm>
            <a:off x="2320781" y="4907822"/>
            <a:ext cx="1927368" cy="938719"/>
          </a:xfrm>
          <a:prstGeom prst="rect">
            <a:avLst/>
          </a:prstGeom>
        </p:spPr>
        <p:txBody>
          <a:bodyPr wrap="square">
            <a:spAutoFit/>
          </a:bodyPr>
          <a:lstStyle/>
          <a:p>
            <a:pPr marL="128588" marR="0" lvl="0" indent="-128588" algn="l" defTabSz="914400" rtl="0" eaLnBrk="1" fontAlgn="auto" latinLnBrk="0" hangingPunct="1">
              <a:lnSpc>
                <a:spcPct val="100000"/>
              </a:lnSpc>
              <a:spcBef>
                <a:spcPts val="450"/>
              </a:spcBef>
              <a:spcAft>
                <a:spcPts val="0"/>
              </a:spcAft>
              <a:buClr>
                <a:srgbClr val="00AAFF"/>
              </a:buClr>
              <a:buSzTx/>
              <a:buFont typeface="Wingdings 2" panose="05020102010507070707" pitchFamily="18" charset="2"/>
              <a:buChar char=""/>
              <a:tabLst/>
              <a:defRPr/>
            </a:pPr>
            <a:r>
              <a:rPr kumimoji="0" lang="en-GB" sz="1100" b="0" i="0" u="none" strike="noStrike" kern="1200" cap="none" spc="0" normalizeH="0" baseline="0" noProof="0" dirty="0">
                <a:ln>
                  <a:noFill/>
                </a:ln>
                <a:solidFill>
                  <a:srgbClr val="424242"/>
                </a:solidFill>
                <a:effectLst/>
                <a:uLnTx/>
                <a:uFillTx/>
                <a:latin typeface="Arial"/>
                <a:ea typeface="+mn-ea"/>
                <a:cs typeface="+mn-cs"/>
              </a:rPr>
              <a:t>Generating energy on-site</a:t>
            </a:r>
            <a:r>
              <a:rPr lang="en-GB" sz="1100" dirty="0">
                <a:solidFill>
                  <a:srgbClr val="424242"/>
                </a:solidFill>
                <a:latin typeface="Arial"/>
              </a:rPr>
              <a:t> </a:t>
            </a:r>
            <a:r>
              <a:rPr kumimoji="0" lang="en-GB" sz="1100" b="0" i="0" u="none" strike="noStrike" kern="1200" cap="none" spc="0" normalizeH="0" baseline="0" noProof="0" dirty="0">
                <a:ln>
                  <a:noFill/>
                </a:ln>
                <a:solidFill>
                  <a:srgbClr val="424242"/>
                </a:solidFill>
                <a:effectLst/>
                <a:uLnTx/>
                <a:uFillTx/>
                <a:latin typeface="Arial"/>
                <a:ea typeface="+mn-ea"/>
                <a:cs typeface="+mn-cs"/>
              </a:rPr>
              <a:t>can limit your </a:t>
            </a:r>
            <a:r>
              <a:rPr kumimoji="0" lang="en-GB" sz="1100" b="1" i="0" u="none" strike="noStrike" kern="1200" cap="none" spc="0" normalizeH="0" baseline="0" noProof="0" dirty="0">
                <a:ln>
                  <a:noFill/>
                </a:ln>
                <a:solidFill>
                  <a:srgbClr val="424242"/>
                </a:solidFill>
                <a:effectLst/>
                <a:uLnTx/>
                <a:uFillTx/>
                <a:latin typeface="Arial"/>
                <a:ea typeface="+mn-ea"/>
                <a:cs typeface="+mn-cs"/>
              </a:rPr>
              <a:t>exposure to variable electricity prices or tariff structures</a:t>
            </a:r>
          </a:p>
        </p:txBody>
      </p:sp>
      <p:grpSp>
        <p:nvGrpSpPr>
          <p:cNvPr id="13" name="Groupe 57">
            <a:extLst>
              <a:ext uri="{FF2B5EF4-FFF2-40B4-BE49-F238E27FC236}">
                <a16:creationId xmlns:a16="http://schemas.microsoft.com/office/drawing/2014/main" id="{BE50260F-2B44-464B-B544-C271D6FBA505}"/>
              </a:ext>
            </a:extLst>
          </p:cNvPr>
          <p:cNvGrpSpPr/>
          <p:nvPr/>
        </p:nvGrpSpPr>
        <p:grpSpPr>
          <a:xfrm>
            <a:off x="4925759" y="4871284"/>
            <a:ext cx="1822547" cy="748506"/>
            <a:chOff x="5007826" y="3661872"/>
            <a:chExt cx="1822547" cy="748506"/>
          </a:xfrm>
        </p:grpSpPr>
        <p:pic>
          <p:nvPicPr>
            <p:cNvPr id="14" name="Image 41">
              <a:extLst>
                <a:ext uri="{FF2B5EF4-FFF2-40B4-BE49-F238E27FC236}">
                  <a16:creationId xmlns:a16="http://schemas.microsoft.com/office/drawing/2014/main" id="{EBC8116C-9E07-4E48-A82A-246CA18FBD8B}"/>
                </a:ext>
              </a:extLst>
            </p:cNvPr>
            <p:cNvPicPr>
              <a:picLocks noChangeAspect="1"/>
            </p:cNvPicPr>
            <p:nvPr/>
          </p:nvPicPr>
          <p:blipFill>
            <a:blip r:embed="rId3"/>
            <a:stretch>
              <a:fillRect/>
            </a:stretch>
          </p:blipFill>
          <p:spPr>
            <a:xfrm>
              <a:off x="5223944" y="3661872"/>
              <a:ext cx="478706" cy="427638"/>
            </a:xfrm>
            <a:prstGeom prst="rect">
              <a:avLst/>
            </a:prstGeom>
          </p:spPr>
        </p:pic>
        <p:sp>
          <p:nvSpPr>
            <p:cNvPr id="15" name="Est égal à 42">
              <a:extLst>
                <a:ext uri="{FF2B5EF4-FFF2-40B4-BE49-F238E27FC236}">
                  <a16:creationId xmlns:a16="http://schemas.microsoft.com/office/drawing/2014/main" id="{F94D1F3A-47D8-4AF9-9E65-B111B69AEB89}"/>
                </a:ext>
              </a:extLst>
            </p:cNvPr>
            <p:cNvSpPr/>
            <p:nvPr/>
          </p:nvSpPr>
          <p:spPr>
            <a:xfrm>
              <a:off x="5834095" y="3855721"/>
              <a:ext cx="122367" cy="93546"/>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rgbClr val="424242"/>
                </a:solidFill>
                <a:effectLst/>
                <a:uLnTx/>
                <a:uFillTx/>
                <a:latin typeface="Arial"/>
                <a:ea typeface="+mn-ea"/>
                <a:cs typeface="+mn-cs"/>
              </a:endParaRPr>
            </a:p>
          </p:txBody>
        </p:sp>
        <p:pic>
          <p:nvPicPr>
            <p:cNvPr id="16" name="Image 43">
              <a:extLst>
                <a:ext uri="{FF2B5EF4-FFF2-40B4-BE49-F238E27FC236}">
                  <a16:creationId xmlns:a16="http://schemas.microsoft.com/office/drawing/2014/main" id="{043AE2E9-DDCD-4AD0-B181-A428DEA88349}"/>
                </a:ext>
              </a:extLst>
            </p:cNvPr>
            <p:cNvPicPr>
              <a:picLocks noChangeAspect="1"/>
            </p:cNvPicPr>
            <p:nvPr/>
          </p:nvPicPr>
          <p:blipFill>
            <a:blip r:embed="rId4"/>
            <a:stretch>
              <a:fillRect/>
            </a:stretch>
          </p:blipFill>
          <p:spPr>
            <a:xfrm>
              <a:off x="6099012" y="3730228"/>
              <a:ext cx="509622" cy="298673"/>
            </a:xfrm>
            <a:prstGeom prst="rect">
              <a:avLst/>
            </a:prstGeom>
          </p:spPr>
        </p:pic>
        <p:sp>
          <p:nvSpPr>
            <p:cNvPr id="17" name="ZoneTexte 44">
              <a:extLst>
                <a:ext uri="{FF2B5EF4-FFF2-40B4-BE49-F238E27FC236}">
                  <a16:creationId xmlns:a16="http://schemas.microsoft.com/office/drawing/2014/main" id="{1B39A6A8-80D0-4A25-B381-DEB8C8ADB55F}"/>
                </a:ext>
              </a:extLst>
            </p:cNvPr>
            <p:cNvSpPr txBox="1"/>
            <p:nvPr/>
          </p:nvSpPr>
          <p:spPr>
            <a:xfrm>
              <a:off x="5007826" y="4179546"/>
              <a:ext cx="915315" cy="153888"/>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424242"/>
                  </a:solidFill>
                  <a:effectLst/>
                  <a:uLnTx/>
                  <a:uFillTx/>
                  <a:latin typeface="Arial"/>
                  <a:ea typeface="+mn-ea"/>
                  <a:cs typeface="+mn-cs"/>
                </a:rPr>
                <a:t>620* ton</a:t>
              </a:r>
              <a:r>
                <a:rPr kumimoji="0" lang="fr-FR" sz="1000" b="0" i="0" u="none" strike="noStrike" kern="1200" cap="none" spc="0" normalizeH="0" baseline="-25000" noProof="0" dirty="0">
                  <a:ln>
                    <a:noFill/>
                  </a:ln>
                  <a:solidFill>
                    <a:srgbClr val="424242"/>
                  </a:solidFill>
                  <a:effectLst/>
                  <a:uLnTx/>
                  <a:uFillTx/>
                  <a:latin typeface="Arial"/>
                  <a:ea typeface="+mn-ea"/>
                  <a:cs typeface="+mn-cs"/>
                </a:rPr>
                <a:t>coal</a:t>
              </a:r>
              <a:r>
                <a:rPr kumimoji="0" lang="fr-FR" sz="1000" b="0" i="0" u="none" strike="noStrike" kern="1200" cap="none" spc="0" normalizeH="0" baseline="0" noProof="0" dirty="0">
                  <a:ln>
                    <a:noFill/>
                  </a:ln>
                  <a:solidFill>
                    <a:srgbClr val="424242"/>
                  </a:solidFill>
                  <a:effectLst/>
                  <a:uLnTx/>
                  <a:uFillTx/>
                  <a:latin typeface="Arial"/>
                  <a:ea typeface="+mn-ea"/>
                  <a:cs typeface="+mn-cs"/>
                </a:rPr>
                <a:t>/year</a:t>
              </a:r>
            </a:p>
          </p:txBody>
        </p:sp>
        <p:sp>
          <p:nvSpPr>
            <p:cNvPr id="18" name="ZoneTexte 45">
              <a:extLst>
                <a:ext uri="{FF2B5EF4-FFF2-40B4-BE49-F238E27FC236}">
                  <a16:creationId xmlns:a16="http://schemas.microsoft.com/office/drawing/2014/main" id="{5B1BF424-21FC-49BD-9EBB-CEE804A70B11}"/>
                </a:ext>
              </a:extLst>
            </p:cNvPr>
            <p:cNvSpPr txBox="1"/>
            <p:nvPr/>
          </p:nvSpPr>
          <p:spPr>
            <a:xfrm>
              <a:off x="5877273" y="4102601"/>
              <a:ext cx="953100"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424242"/>
                  </a:solidFill>
                  <a:effectLst/>
                  <a:uLnTx/>
                  <a:uFillTx/>
                  <a:latin typeface="Arial"/>
                  <a:ea typeface="+mn-ea"/>
                  <a:cs typeface="+mn-cs"/>
                </a:rPr>
                <a:t> 1,183* ton CO</a:t>
              </a:r>
              <a:r>
                <a:rPr kumimoji="0" lang="fr-FR" sz="1000" b="0" i="0" u="none" strike="noStrike" kern="1200" cap="none" spc="0" normalizeH="0" baseline="-25000" noProof="0" dirty="0">
                  <a:ln>
                    <a:noFill/>
                  </a:ln>
                  <a:solidFill>
                    <a:srgbClr val="424242"/>
                  </a:solidFill>
                  <a:effectLst/>
                  <a:uLnTx/>
                  <a:uFillTx/>
                  <a:latin typeface="Arial"/>
                  <a:ea typeface="+mn-ea"/>
                  <a:cs typeface="+mn-cs"/>
                </a:rPr>
                <a:t>2</a:t>
              </a:r>
              <a:r>
                <a:rPr kumimoji="0" lang="fr-FR" sz="1000" b="0" i="0" u="none" strike="noStrike" kern="1200" cap="none" spc="0" normalizeH="0" baseline="0" noProof="0" dirty="0">
                  <a:ln>
                    <a:noFill/>
                  </a:ln>
                  <a:solidFill>
                    <a:srgbClr val="424242"/>
                  </a:solidFill>
                  <a:effectLst/>
                  <a:uLnTx/>
                  <a:uFillTx/>
                  <a:latin typeface="Arial"/>
                  <a:ea typeface="+mn-ea"/>
                  <a:cs typeface="+mn-cs"/>
                </a:rPr>
                <a:t>/year</a:t>
              </a:r>
            </a:p>
          </p:txBody>
        </p:sp>
      </p:grpSp>
      <p:sp>
        <p:nvSpPr>
          <p:cNvPr id="19" name="ZoneTexte 48">
            <a:extLst>
              <a:ext uri="{FF2B5EF4-FFF2-40B4-BE49-F238E27FC236}">
                <a16:creationId xmlns:a16="http://schemas.microsoft.com/office/drawing/2014/main" id="{C18F8CDE-79A4-4E3E-8416-248EB3CEEF56}"/>
              </a:ext>
            </a:extLst>
          </p:cNvPr>
          <p:cNvSpPr txBox="1"/>
          <p:nvPr/>
        </p:nvSpPr>
        <p:spPr>
          <a:xfrm>
            <a:off x="4610005" y="1964617"/>
            <a:ext cx="4316875" cy="302955"/>
          </a:xfrm>
          <a:prstGeom prst="roundRect">
            <a:avLst>
              <a:gd name="adj" fmla="val 50000"/>
            </a:avLst>
          </a:prstGeom>
          <a:solidFill>
            <a:schemeClr val="accent2"/>
          </a:solidFill>
        </p:spPr>
        <p:txBody>
          <a:bodyPr wrap="square" lIns="10800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Increase reliability and enhance power quality</a:t>
            </a:r>
          </a:p>
        </p:txBody>
      </p:sp>
      <p:sp>
        <p:nvSpPr>
          <p:cNvPr id="22" name="ZoneTexte 53">
            <a:extLst>
              <a:ext uri="{FF2B5EF4-FFF2-40B4-BE49-F238E27FC236}">
                <a16:creationId xmlns:a16="http://schemas.microsoft.com/office/drawing/2014/main" id="{FDAC8C7C-204F-466F-9987-D04A79302A4D}"/>
              </a:ext>
            </a:extLst>
          </p:cNvPr>
          <p:cNvSpPr txBox="1"/>
          <p:nvPr/>
        </p:nvSpPr>
        <p:spPr>
          <a:xfrm>
            <a:off x="5543365" y="4458035"/>
            <a:ext cx="3438057" cy="302955"/>
          </a:xfrm>
          <a:prstGeom prst="roundRect">
            <a:avLst>
              <a:gd name="adj" fmla="val 50000"/>
            </a:avLst>
          </a:prstGeom>
          <a:solidFill>
            <a:schemeClr val="accent2"/>
          </a:solidFill>
        </p:spPr>
        <p:txBody>
          <a:bodyPr wrap="none" lIns="10800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Improve environmental performance</a:t>
            </a:r>
          </a:p>
        </p:txBody>
      </p:sp>
      <p:sp>
        <p:nvSpPr>
          <p:cNvPr id="23" name="Rectangle 22">
            <a:extLst>
              <a:ext uri="{FF2B5EF4-FFF2-40B4-BE49-F238E27FC236}">
                <a16:creationId xmlns:a16="http://schemas.microsoft.com/office/drawing/2014/main" id="{9665E9D5-C49A-471A-9473-45C02FEF1D00}"/>
              </a:ext>
            </a:extLst>
          </p:cNvPr>
          <p:cNvSpPr/>
          <p:nvPr/>
        </p:nvSpPr>
        <p:spPr>
          <a:xfrm>
            <a:off x="4561671" y="5619801"/>
            <a:ext cx="245130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424242"/>
                </a:solidFill>
                <a:effectLst/>
                <a:uLnTx/>
                <a:uFillTx/>
                <a:latin typeface="Arial"/>
                <a:ea typeface="+mn-ea"/>
                <a:cs typeface="+mn-cs"/>
              </a:rPr>
              <a:t>*Environmental benefit of a 15% renewable energy solution for a 1 MW average load industrial client</a:t>
            </a:r>
          </a:p>
        </p:txBody>
      </p:sp>
      <p:pic>
        <p:nvPicPr>
          <p:cNvPr id="24" name="Image 58">
            <a:extLst>
              <a:ext uri="{FF2B5EF4-FFF2-40B4-BE49-F238E27FC236}">
                <a16:creationId xmlns:a16="http://schemas.microsoft.com/office/drawing/2014/main" id="{5D82FEB3-AC00-40A2-B7E9-4B2A0747631D}"/>
              </a:ext>
            </a:extLst>
          </p:cNvPr>
          <p:cNvPicPr>
            <a:picLocks noChangeAspect="1"/>
          </p:cNvPicPr>
          <p:nvPr/>
        </p:nvPicPr>
        <p:blipFill>
          <a:blip r:embed="rId5"/>
          <a:stretch>
            <a:fillRect/>
          </a:stretch>
        </p:blipFill>
        <p:spPr>
          <a:xfrm>
            <a:off x="5331353" y="2629362"/>
            <a:ext cx="257272" cy="629068"/>
          </a:xfrm>
          <a:prstGeom prst="rect">
            <a:avLst/>
          </a:prstGeom>
        </p:spPr>
      </p:pic>
      <p:sp>
        <p:nvSpPr>
          <p:cNvPr id="25" name="Interdiction 24">
            <a:extLst>
              <a:ext uri="{FF2B5EF4-FFF2-40B4-BE49-F238E27FC236}">
                <a16:creationId xmlns:a16="http://schemas.microsoft.com/office/drawing/2014/main" id="{1A673F43-8819-43F4-A5B0-070D5C988989}"/>
              </a:ext>
            </a:extLst>
          </p:cNvPr>
          <p:cNvSpPr/>
          <p:nvPr/>
        </p:nvSpPr>
        <p:spPr>
          <a:xfrm>
            <a:off x="5087355" y="2555045"/>
            <a:ext cx="763925" cy="763925"/>
          </a:xfrm>
          <a:prstGeom prst="noSmoking">
            <a:avLst>
              <a:gd name="adj" fmla="val 51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424242"/>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141C3E9F-629D-4B25-BF5A-FD2E5E239B4D}"/>
              </a:ext>
            </a:extLst>
          </p:cNvPr>
          <p:cNvSpPr/>
          <p:nvPr/>
        </p:nvSpPr>
        <p:spPr>
          <a:xfrm>
            <a:off x="1370364" y="2877740"/>
            <a:ext cx="647300" cy="627528"/>
          </a:xfrm>
          <a:custGeom>
            <a:avLst/>
            <a:gdLst>
              <a:gd name="connsiteX0" fmla="*/ 323650 w 647300"/>
              <a:gd name="connsiteY0" fmla="*/ 0 h 627528"/>
              <a:gd name="connsiteX1" fmla="*/ 647300 w 647300"/>
              <a:gd name="connsiteY1" fmla="*/ 323650 h 627528"/>
              <a:gd name="connsiteX2" fmla="*/ 647299 w 647300"/>
              <a:gd name="connsiteY2" fmla="*/ 396561 h 627528"/>
              <a:gd name="connsiteX3" fmla="*/ 552504 w 647300"/>
              <a:gd name="connsiteY3" fmla="*/ 625416 h 627528"/>
              <a:gd name="connsiteX4" fmla="*/ 549945 w 647300"/>
              <a:gd name="connsiteY4" fmla="*/ 627528 h 627528"/>
              <a:gd name="connsiteX5" fmla="*/ 97356 w 647300"/>
              <a:gd name="connsiteY5" fmla="*/ 627528 h 627528"/>
              <a:gd name="connsiteX6" fmla="*/ 94795 w 647300"/>
              <a:gd name="connsiteY6" fmla="*/ 625415 h 627528"/>
              <a:gd name="connsiteX7" fmla="*/ 0 w 647300"/>
              <a:gd name="connsiteY7" fmla="*/ 396560 h 627528"/>
              <a:gd name="connsiteX8" fmla="*/ 0 w 647300"/>
              <a:gd name="connsiteY8" fmla="*/ 323650 h 627528"/>
              <a:gd name="connsiteX9" fmla="*/ 323650 w 647300"/>
              <a:gd name="connsiteY9" fmla="*/ 0 h 6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300" h="627528">
                <a:moveTo>
                  <a:pt x="323650" y="0"/>
                </a:moveTo>
                <a:cubicBezTo>
                  <a:pt x="502397" y="0"/>
                  <a:pt x="647300" y="144903"/>
                  <a:pt x="647300" y="323650"/>
                </a:cubicBezTo>
                <a:cubicBezTo>
                  <a:pt x="647300" y="347954"/>
                  <a:pt x="647299" y="372257"/>
                  <a:pt x="647299" y="396561"/>
                </a:cubicBezTo>
                <a:cubicBezTo>
                  <a:pt x="647299" y="485935"/>
                  <a:pt x="611073" y="566847"/>
                  <a:pt x="552504" y="625416"/>
                </a:cubicBezTo>
                <a:lnTo>
                  <a:pt x="549945" y="627528"/>
                </a:lnTo>
                <a:lnTo>
                  <a:pt x="97356" y="627528"/>
                </a:lnTo>
                <a:lnTo>
                  <a:pt x="94795" y="625415"/>
                </a:lnTo>
                <a:cubicBezTo>
                  <a:pt x="36226" y="566846"/>
                  <a:pt x="0" y="485934"/>
                  <a:pt x="0" y="396560"/>
                </a:cubicBezTo>
                <a:lnTo>
                  <a:pt x="0" y="323650"/>
                </a:lnTo>
                <a:cubicBezTo>
                  <a:pt x="0" y="144903"/>
                  <a:pt x="144903" y="0"/>
                  <a:pt x="32365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FA4382A0-E9DB-4C1D-83BF-365A87B19385}"/>
              </a:ext>
            </a:extLst>
          </p:cNvPr>
          <p:cNvSpPr/>
          <p:nvPr/>
        </p:nvSpPr>
        <p:spPr>
          <a:xfrm>
            <a:off x="1370364" y="3017263"/>
            <a:ext cx="647300" cy="488004"/>
          </a:xfrm>
          <a:custGeom>
            <a:avLst/>
            <a:gdLst>
              <a:gd name="connsiteX0" fmla="*/ 323650 w 647300"/>
              <a:gd name="connsiteY0" fmla="*/ 0 h 488004"/>
              <a:gd name="connsiteX1" fmla="*/ 647300 w 647300"/>
              <a:gd name="connsiteY1" fmla="*/ 323650 h 488004"/>
              <a:gd name="connsiteX2" fmla="*/ 647299 w 647300"/>
              <a:gd name="connsiteY2" fmla="*/ 479803 h 488004"/>
              <a:gd name="connsiteX3" fmla="*/ 646472 w 647300"/>
              <a:gd name="connsiteY3" fmla="*/ 488004 h 488004"/>
              <a:gd name="connsiteX4" fmla="*/ 827 w 647300"/>
              <a:gd name="connsiteY4" fmla="*/ 488004 h 488004"/>
              <a:gd name="connsiteX5" fmla="*/ 0 w 647300"/>
              <a:gd name="connsiteY5" fmla="*/ 479802 h 488004"/>
              <a:gd name="connsiteX6" fmla="*/ 0 w 647300"/>
              <a:gd name="connsiteY6" fmla="*/ 323650 h 488004"/>
              <a:gd name="connsiteX7" fmla="*/ 323650 w 647300"/>
              <a:gd name="connsiteY7" fmla="*/ 0 h 4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00" h="488004">
                <a:moveTo>
                  <a:pt x="323650" y="0"/>
                </a:moveTo>
                <a:cubicBezTo>
                  <a:pt x="502397" y="0"/>
                  <a:pt x="647300" y="144903"/>
                  <a:pt x="647300" y="323650"/>
                </a:cubicBezTo>
                <a:cubicBezTo>
                  <a:pt x="647300" y="375701"/>
                  <a:pt x="647299" y="427752"/>
                  <a:pt x="647299" y="479803"/>
                </a:cubicBezTo>
                <a:lnTo>
                  <a:pt x="646472" y="488004"/>
                </a:lnTo>
                <a:lnTo>
                  <a:pt x="827" y="488004"/>
                </a:lnTo>
                <a:lnTo>
                  <a:pt x="0" y="479802"/>
                </a:lnTo>
                <a:lnTo>
                  <a:pt x="0" y="323650"/>
                </a:lnTo>
                <a:cubicBezTo>
                  <a:pt x="0" y="144903"/>
                  <a:pt x="144903" y="0"/>
                  <a:pt x="3236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ZoneTexte 9">
            <a:extLst>
              <a:ext uri="{FF2B5EF4-FFF2-40B4-BE49-F238E27FC236}">
                <a16:creationId xmlns:a16="http://schemas.microsoft.com/office/drawing/2014/main" id="{9309A881-3B20-4EBC-9F3C-9CD3872B9397}"/>
              </a:ext>
            </a:extLst>
          </p:cNvPr>
          <p:cNvSpPr txBox="1"/>
          <p:nvPr/>
        </p:nvSpPr>
        <p:spPr>
          <a:xfrm rot="16200000">
            <a:off x="131910" y="2871294"/>
            <a:ext cx="595035" cy="2539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ct/kWh</a:t>
            </a:r>
            <a:endParaRPr kumimoji="0" lang="en-GB" sz="800" b="0" i="0" u="none" strike="noStrike" kern="1200" cap="none" spc="0" normalizeH="0" baseline="0" noProof="0" dirty="0">
              <a:ln>
                <a:noFill/>
              </a:ln>
              <a:solidFill>
                <a:srgbClr val="424242"/>
              </a:solidFill>
              <a:effectLst/>
              <a:uLnTx/>
              <a:uFillTx/>
              <a:latin typeface="Arial"/>
              <a:ea typeface="+mn-ea"/>
              <a:cs typeface="+mn-cs"/>
            </a:endParaRPr>
          </a:p>
        </p:txBody>
      </p:sp>
      <p:grpSp>
        <p:nvGrpSpPr>
          <p:cNvPr id="29" name="Groupe 8">
            <a:extLst>
              <a:ext uri="{FF2B5EF4-FFF2-40B4-BE49-F238E27FC236}">
                <a16:creationId xmlns:a16="http://schemas.microsoft.com/office/drawing/2014/main" id="{39E4D6C9-DC88-4234-8BB8-AF8AEFDCA5BC}"/>
              </a:ext>
            </a:extLst>
          </p:cNvPr>
          <p:cNvGrpSpPr/>
          <p:nvPr/>
        </p:nvGrpSpPr>
        <p:grpSpPr>
          <a:xfrm>
            <a:off x="304332" y="2349350"/>
            <a:ext cx="1860690" cy="1365021"/>
            <a:chOff x="4810352" y="2012948"/>
            <a:chExt cx="1551286" cy="1820024"/>
          </a:xfrm>
        </p:grpSpPr>
        <p:sp>
          <p:nvSpPr>
            <p:cNvPr id="30" name="Rectangle : coins arrondis 14">
              <a:extLst>
                <a:ext uri="{FF2B5EF4-FFF2-40B4-BE49-F238E27FC236}">
                  <a16:creationId xmlns:a16="http://schemas.microsoft.com/office/drawing/2014/main" id="{570B5684-3A81-4B4F-B720-780E158FE74F}"/>
                </a:ext>
              </a:extLst>
            </p:cNvPr>
            <p:cNvSpPr/>
            <p:nvPr/>
          </p:nvSpPr>
          <p:spPr>
            <a:xfrm>
              <a:off x="5019761" y="2012948"/>
              <a:ext cx="539664" cy="110360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Rectangle : coins arrondis 15">
              <a:extLst>
                <a:ext uri="{FF2B5EF4-FFF2-40B4-BE49-F238E27FC236}">
                  <a16:creationId xmlns:a16="http://schemas.microsoft.com/office/drawing/2014/main" id="{5887C539-B263-452B-8657-B3867A07FA78}"/>
                </a:ext>
              </a:extLst>
            </p:cNvPr>
            <p:cNvSpPr/>
            <p:nvPr/>
          </p:nvSpPr>
          <p:spPr>
            <a:xfrm>
              <a:off x="5019761" y="2282825"/>
              <a:ext cx="539664" cy="113916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Rectangle : avec coins supérieurs arrondis 16">
              <a:extLst>
                <a:ext uri="{FF2B5EF4-FFF2-40B4-BE49-F238E27FC236}">
                  <a16:creationId xmlns:a16="http://schemas.microsoft.com/office/drawing/2014/main" id="{7FD19D23-F549-4BD4-AA40-895428FA6A85}"/>
                </a:ext>
              </a:extLst>
            </p:cNvPr>
            <p:cNvSpPr/>
            <p:nvPr/>
          </p:nvSpPr>
          <p:spPr>
            <a:xfrm>
              <a:off x="5019761" y="2635250"/>
              <a:ext cx="539664" cy="923925"/>
            </a:xfrm>
            <a:prstGeom prst="round2Same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ZoneTexte 20">
              <a:extLst>
                <a:ext uri="{FF2B5EF4-FFF2-40B4-BE49-F238E27FC236}">
                  <a16:creationId xmlns:a16="http://schemas.microsoft.com/office/drawing/2014/main" id="{08B2C0E7-9690-44C1-A01D-EEBF7BDEDB7C}"/>
                </a:ext>
              </a:extLst>
            </p:cNvPr>
            <p:cNvSpPr txBox="1"/>
            <p:nvPr/>
          </p:nvSpPr>
          <p:spPr>
            <a:xfrm>
              <a:off x="4810352" y="3504676"/>
              <a:ext cx="958501" cy="32829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424242"/>
                  </a:solidFill>
                  <a:effectLst/>
                  <a:uLnTx/>
                  <a:uFillTx/>
                  <a:latin typeface="Arial"/>
                  <a:ea typeface="+mn-ea"/>
                  <a:cs typeface="+mn-cs"/>
                </a:rPr>
                <a:t>Current Scenario</a:t>
              </a:r>
            </a:p>
          </p:txBody>
        </p:sp>
        <p:sp>
          <p:nvSpPr>
            <p:cNvPr id="34" name="ZoneTexte 21">
              <a:extLst>
                <a:ext uri="{FF2B5EF4-FFF2-40B4-BE49-F238E27FC236}">
                  <a16:creationId xmlns:a16="http://schemas.microsoft.com/office/drawing/2014/main" id="{470F49DE-6307-4093-A264-D1D080A77446}"/>
                </a:ext>
              </a:extLst>
            </p:cNvPr>
            <p:cNvSpPr txBox="1"/>
            <p:nvPr/>
          </p:nvSpPr>
          <p:spPr>
            <a:xfrm>
              <a:off x="5580884" y="3504678"/>
              <a:ext cx="780754" cy="32829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424242"/>
                  </a:solidFill>
                  <a:effectLst/>
                  <a:uLnTx/>
                  <a:uFillTx/>
                  <a:latin typeface="Arial"/>
                  <a:ea typeface="+mn-ea"/>
                  <a:cs typeface="+mn-cs"/>
                </a:rPr>
                <a:t>New Solution</a:t>
              </a:r>
            </a:p>
          </p:txBody>
        </p:sp>
      </p:grpSp>
      <p:cxnSp>
        <p:nvCxnSpPr>
          <p:cNvPr id="35" name="Connecteur droit 11">
            <a:extLst>
              <a:ext uri="{FF2B5EF4-FFF2-40B4-BE49-F238E27FC236}">
                <a16:creationId xmlns:a16="http://schemas.microsoft.com/office/drawing/2014/main" id="{4192F69D-D2A2-432D-993D-F9E7CB480DE3}"/>
              </a:ext>
            </a:extLst>
          </p:cNvPr>
          <p:cNvCxnSpPr/>
          <p:nvPr/>
        </p:nvCxnSpPr>
        <p:spPr>
          <a:xfrm>
            <a:off x="1172942" y="2543152"/>
            <a:ext cx="205723" cy="591705"/>
          </a:xfrm>
          <a:prstGeom prst="line">
            <a:avLst/>
          </a:prstGeom>
          <a:ln w="63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Connecteur droit 12">
            <a:extLst>
              <a:ext uri="{FF2B5EF4-FFF2-40B4-BE49-F238E27FC236}">
                <a16:creationId xmlns:a16="http://schemas.microsoft.com/office/drawing/2014/main" id="{9999DB2E-DE73-4AE7-B7BA-E8802ACDC4F1}"/>
              </a:ext>
            </a:extLst>
          </p:cNvPr>
          <p:cNvCxnSpPr>
            <a:endCxn id="27" idx="6"/>
          </p:cNvCxnSpPr>
          <p:nvPr/>
        </p:nvCxnSpPr>
        <p:spPr>
          <a:xfrm>
            <a:off x="1202796" y="2869455"/>
            <a:ext cx="167568" cy="471458"/>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Connecteur droit 13">
            <a:extLst>
              <a:ext uri="{FF2B5EF4-FFF2-40B4-BE49-F238E27FC236}">
                <a16:creationId xmlns:a16="http://schemas.microsoft.com/office/drawing/2014/main" id="{E9CB4B82-67ED-4266-9785-6ECE120B2ADE}"/>
              </a:ext>
            </a:extLst>
          </p:cNvPr>
          <p:cNvCxnSpPr/>
          <p:nvPr/>
        </p:nvCxnSpPr>
        <p:spPr>
          <a:xfrm>
            <a:off x="1202685" y="3193976"/>
            <a:ext cx="171216" cy="264730"/>
          </a:xfrm>
          <a:prstGeom prst="line">
            <a:avLst/>
          </a:prstGeom>
          <a:ln w="6350">
            <a:solidFill>
              <a:srgbClr val="92D05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7E6C6C7-CBE0-4BB2-AD86-AC7E66DA56BE}"/>
              </a:ext>
            </a:extLst>
          </p:cNvPr>
          <p:cNvGrpSpPr/>
          <p:nvPr/>
        </p:nvGrpSpPr>
        <p:grpSpPr>
          <a:xfrm>
            <a:off x="1416560" y="2339259"/>
            <a:ext cx="48596" cy="276336"/>
            <a:chOff x="1121409" y="1407059"/>
            <a:chExt cx="48596" cy="276336"/>
          </a:xfrm>
        </p:grpSpPr>
        <p:sp>
          <p:nvSpPr>
            <p:cNvPr id="39" name="ZoneTexte 9">
              <a:extLst>
                <a:ext uri="{FF2B5EF4-FFF2-40B4-BE49-F238E27FC236}">
                  <a16:creationId xmlns:a16="http://schemas.microsoft.com/office/drawing/2014/main" id="{CDD159D6-5CB1-4E2D-BC4D-797B91518D3B}"/>
                </a:ext>
              </a:extLst>
            </p:cNvPr>
            <p:cNvSpPr txBox="1"/>
            <p:nvPr/>
          </p:nvSpPr>
          <p:spPr>
            <a:xfrm>
              <a:off x="1121409" y="1634799"/>
              <a:ext cx="48596" cy="485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34290" rIns="68580" bIns="34290" numCol="1" spcCol="0" rtlCol="0" fromWordArt="0" anchor="ctr" anchorCtr="0" forceAA="0" compatLnSpc="1">
              <a:prstTxWarp prst="textNoShape">
                <a:avLst/>
              </a:prstTxWarp>
              <a:noAutofit/>
            </a:bodyPr>
            <a:lstStyle>
              <a:defPPr>
                <a:defRPr lang="fr-FR"/>
              </a:defPPr>
              <a:lvl1pPr algn="ctr">
                <a:defRPr sz="375">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Energy charges</a:t>
              </a:r>
            </a:p>
          </p:txBody>
        </p:sp>
        <p:sp>
          <p:nvSpPr>
            <p:cNvPr id="40" name="ZoneTexte 9">
              <a:extLst>
                <a:ext uri="{FF2B5EF4-FFF2-40B4-BE49-F238E27FC236}">
                  <a16:creationId xmlns:a16="http://schemas.microsoft.com/office/drawing/2014/main" id="{50C00D4E-D17E-420F-B991-8AB3A68A4F27}"/>
                </a:ext>
              </a:extLst>
            </p:cNvPr>
            <p:cNvSpPr txBox="1"/>
            <p:nvPr/>
          </p:nvSpPr>
          <p:spPr>
            <a:xfrm>
              <a:off x="1121409" y="1520929"/>
              <a:ext cx="48596" cy="48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34290" rIns="68580" bIns="34290" numCol="1" spcCol="0" rtlCol="0" fromWordArt="0" anchor="ctr" anchorCtr="0" forceAA="0" compatLnSpc="1">
              <a:prstTxWarp prst="textNoShape">
                <a:avLst/>
              </a:prstTxWarp>
              <a:noAutofit/>
            </a:bodyPr>
            <a:lstStyle>
              <a:defPPr>
                <a:defRPr lang="fr-FR"/>
              </a:defPPr>
              <a:lvl1pPr algn="ctr">
                <a:defRPr sz="375">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Power charges</a:t>
              </a:r>
            </a:p>
          </p:txBody>
        </p:sp>
        <p:sp>
          <p:nvSpPr>
            <p:cNvPr id="41" name="ZoneTexte 9">
              <a:extLst>
                <a:ext uri="{FF2B5EF4-FFF2-40B4-BE49-F238E27FC236}">
                  <a16:creationId xmlns:a16="http://schemas.microsoft.com/office/drawing/2014/main" id="{BDB517D7-FA9C-448C-A8DD-8970142CFF03}"/>
                </a:ext>
              </a:extLst>
            </p:cNvPr>
            <p:cNvSpPr txBox="1"/>
            <p:nvPr/>
          </p:nvSpPr>
          <p:spPr>
            <a:xfrm>
              <a:off x="1121409" y="1407059"/>
              <a:ext cx="48596" cy="485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34290" rIns="68580" bIns="34290" numCol="1" spcCol="0" rtlCol="0" fromWordArt="0" anchor="ctr" anchorCtr="0" forceAA="0" compatLnSpc="1">
              <a:prstTxWarp prst="textNoShape">
                <a:avLst/>
              </a:prstTxWarp>
              <a:noAutofit/>
            </a:bodyPr>
            <a:lstStyle>
              <a:defPPr>
                <a:defRPr lang="fr-FR"/>
              </a:defPPr>
              <a:lvl1pPr algn="ctr">
                <a:defRPr sz="375">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Fix charges</a:t>
              </a:r>
            </a:p>
          </p:txBody>
        </p:sp>
      </p:grpSp>
      <p:sp>
        <p:nvSpPr>
          <p:cNvPr id="42" name="Freeform: Shape 41">
            <a:extLst>
              <a:ext uri="{FF2B5EF4-FFF2-40B4-BE49-F238E27FC236}">
                <a16:creationId xmlns:a16="http://schemas.microsoft.com/office/drawing/2014/main" id="{0B245AD7-51DA-4BC8-A7B2-332D6069A72A}"/>
              </a:ext>
            </a:extLst>
          </p:cNvPr>
          <p:cNvSpPr/>
          <p:nvPr/>
        </p:nvSpPr>
        <p:spPr>
          <a:xfrm>
            <a:off x="1370364" y="3179020"/>
            <a:ext cx="647300" cy="328629"/>
          </a:xfrm>
          <a:custGeom>
            <a:avLst/>
            <a:gdLst>
              <a:gd name="connsiteX0" fmla="*/ 323650 w 647300"/>
              <a:gd name="connsiteY0" fmla="*/ 0 h 328629"/>
              <a:gd name="connsiteX1" fmla="*/ 647300 w 647300"/>
              <a:gd name="connsiteY1" fmla="*/ 323650 h 328629"/>
              <a:gd name="connsiteX2" fmla="*/ 647300 w 647300"/>
              <a:gd name="connsiteY2" fmla="*/ 328629 h 328629"/>
              <a:gd name="connsiteX3" fmla="*/ 0 w 647300"/>
              <a:gd name="connsiteY3" fmla="*/ 328629 h 328629"/>
              <a:gd name="connsiteX4" fmla="*/ 0 w 647300"/>
              <a:gd name="connsiteY4" fmla="*/ 323650 h 328629"/>
              <a:gd name="connsiteX5" fmla="*/ 323650 w 647300"/>
              <a:gd name="connsiteY5" fmla="*/ 0 h 3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300" h="328629">
                <a:moveTo>
                  <a:pt x="323650" y="0"/>
                </a:moveTo>
                <a:cubicBezTo>
                  <a:pt x="502397" y="0"/>
                  <a:pt x="647300" y="144903"/>
                  <a:pt x="647300" y="323650"/>
                </a:cubicBezTo>
                <a:lnTo>
                  <a:pt x="647300" y="328629"/>
                </a:lnTo>
                <a:lnTo>
                  <a:pt x="0" y="328629"/>
                </a:lnTo>
                <a:lnTo>
                  <a:pt x="0" y="323650"/>
                </a:lnTo>
                <a:cubicBezTo>
                  <a:pt x="0" y="144903"/>
                  <a:pt x="144903" y="0"/>
                  <a:pt x="32365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43" name="Connecteur droit 10">
            <a:extLst>
              <a:ext uri="{FF2B5EF4-FFF2-40B4-BE49-F238E27FC236}">
                <a16:creationId xmlns:a16="http://schemas.microsoft.com/office/drawing/2014/main" id="{3E8FC698-6553-4068-A714-065F78987F58}"/>
              </a:ext>
            </a:extLst>
          </p:cNvPr>
          <p:cNvCxnSpPr/>
          <p:nvPr/>
        </p:nvCxnSpPr>
        <p:spPr>
          <a:xfrm>
            <a:off x="439795" y="3509016"/>
            <a:ext cx="1702204"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4" name="Group 4">
            <a:extLst>
              <a:ext uri="{FF2B5EF4-FFF2-40B4-BE49-F238E27FC236}">
                <a16:creationId xmlns:a16="http://schemas.microsoft.com/office/drawing/2014/main" id="{0F541D0C-FF64-43AA-8BAD-D076C75DB01A}"/>
              </a:ext>
            </a:extLst>
          </p:cNvPr>
          <p:cNvGrpSpPr>
            <a:grpSpLocks noChangeAspect="1"/>
          </p:cNvGrpSpPr>
          <p:nvPr/>
        </p:nvGrpSpPr>
        <p:grpSpPr bwMode="auto">
          <a:xfrm>
            <a:off x="605950" y="4793087"/>
            <a:ext cx="1631312" cy="974745"/>
            <a:chOff x="1037" y="2966"/>
            <a:chExt cx="969" cy="579"/>
          </a:xfrm>
        </p:grpSpPr>
        <p:sp>
          <p:nvSpPr>
            <p:cNvPr id="45" name="Freeform 5">
              <a:extLst>
                <a:ext uri="{FF2B5EF4-FFF2-40B4-BE49-F238E27FC236}">
                  <a16:creationId xmlns:a16="http://schemas.microsoft.com/office/drawing/2014/main" id="{EC36F528-4588-43D0-AD2C-6C4B154BA2EA}"/>
                </a:ext>
              </a:extLst>
            </p:cNvPr>
            <p:cNvSpPr>
              <a:spLocks/>
            </p:cNvSpPr>
            <p:nvPr/>
          </p:nvSpPr>
          <p:spPr bwMode="auto">
            <a:xfrm>
              <a:off x="1037" y="2966"/>
              <a:ext cx="969" cy="579"/>
            </a:xfrm>
            <a:custGeom>
              <a:avLst/>
              <a:gdLst>
                <a:gd name="T0" fmla="*/ 5 w 680"/>
                <a:gd name="T1" fmla="*/ 371 h 405"/>
                <a:gd name="T2" fmla="*/ 42 w 680"/>
                <a:gd name="T3" fmla="*/ 367 h 405"/>
                <a:gd name="T4" fmla="*/ 45 w 680"/>
                <a:gd name="T5" fmla="*/ 365 h 405"/>
                <a:gd name="T6" fmla="*/ 67 w 680"/>
                <a:gd name="T7" fmla="*/ 344 h 405"/>
                <a:gd name="T8" fmla="*/ 70 w 680"/>
                <a:gd name="T9" fmla="*/ 343 h 405"/>
                <a:gd name="T10" fmla="*/ 96 w 680"/>
                <a:gd name="T11" fmla="*/ 338 h 405"/>
                <a:gd name="T12" fmla="*/ 97 w 680"/>
                <a:gd name="T13" fmla="*/ 337 h 405"/>
                <a:gd name="T14" fmla="*/ 132 w 680"/>
                <a:gd name="T15" fmla="*/ 324 h 405"/>
                <a:gd name="T16" fmla="*/ 134 w 680"/>
                <a:gd name="T17" fmla="*/ 322 h 405"/>
                <a:gd name="T18" fmla="*/ 167 w 680"/>
                <a:gd name="T19" fmla="*/ 276 h 405"/>
                <a:gd name="T20" fmla="*/ 169 w 680"/>
                <a:gd name="T21" fmla="*/ 274 h 405"/>
                <a:gd name="T22" fmla="*/ 183 w 680"/>
                <a:gd name="T23" fmla="*/ 266 h 405"/>
                <a:gd name="T24" fmla="*/ 188 w 680"/>
                <a:gd name="T25" fmla="*/ 266 h 405"/>
                <a:gd name="T26" fmla="*/ 218 w 680"/>
                <a:gd name="T27" fmla="*/ 287 h 405"/>
                <a:gd name="T28" fmla="*/ 221 w 680"/>
                <a:gd name="T29" fmla="*/ 288 h 405"/>
                <a:gd name="T30" fmla="*/ 252 w 680"/>
                <a:gd name="T31" fmla="*/ 285 h 405"/>
                <a:gd name="T32" fmla="*/ 257 w 680"/>
                <a:gd name="T33" fmla="*/ 287 h 405"/>
                <a:gd name="T34" fmla="*/ 270 w 680"/>
                <a:gd name="T35" fmla="*/ 308 h 405"/>
                <a:gd name="T36" fmla="*/ 276 w 680"/>
                <a:gd name="T37" fmla="*/ 310 h 405"/>
                <a:gd name="T38" fmla="*/ 292 w 680"/>
                <a:gd name="T39" fmla="*/ 302 h 405"/>
                <a:gd name="T40" fmla="*/ 294 w 680"/>
                <a:gd name="T41" fmla="*/ 302 h 405"/>
                <a:gd name="T42" fmla="*/ 307 w 680"/>
                <a:gd name="T43" fmla="*/ 300 h 405"/>
                <a:gd name="T44" fmla="*/ 309 w 680"/>
                <a:gd name="T45" fmla="*/ 299 h 405"/>
                <a:gd name="T46" fmla="*/ 339 w 680"/>
                <a:gd name="T47" fmla="*/ 277 h 405"/>
                <a:gd name="T48" fmla="*/ 343 w 680"/>
                <a:gd name="T49" fmla="*/ 276 h 405"/>
                <a:gd name="T50" fmla="*/ 371 w 680"/>
                <a:gd name="T51" fmla="*/ 286 h 405"/>
                <a:gd name="T52" fmla="*/ 374 w 680"/>
                <a:gd name="T53" fmla="*/ 286 h 405"/>
                <a:gd name="T54" fmla="*/ 420 w 680"/>
                <a:gd name="T55" fmla="*/ 273 h 405"/>
                <a:gd name="T56" fmla="*/ 421 w 680"/>
                <a:gd name="T57" fmla="*/ 272 h 405"/>
                <a:gd name="T58" fmla="*/ 439 w 680"/>
                <a:gd name="T59" fmla="*/ 258 h 405"/>
                <a:gd name="T60" fmla="*/ 442 w 680"/>
                <a:gd name="T61" fmla="*/ 257 h 405"/>
                <a:gd name="T62" fmla="*/ 462 w 680"/>
                <a:gd name="T63" fmla="*/ 257 h 405"/>
                <a:gd name="T64" fmla="*/ 465 w 680"/>
                <a:gd name="T65" fmla="*/ 259 h 405"/>
                <a:gd name="T66" fmla="*/ 472 w 680"/>
                <a:gd name="T67" fmla="*/ 268 h 405"/>
                <a:gd name="T68" fmla="*/ 480 w 680"/>
                <a:gd name="T69" fmla="*/ 268 h 405"/>
                <a:gd name="T70" fmla="*/ 492 w 680"/>
                <a:gd name="T71" fmla="*/ 252 h 405"/>
                <a:gd name="T72" fmla="*/ 493 w 680"/>
                <a:gd name="T73" fmla="*/ 250 h 405"/>
                <a:gd name="T74" fmla="*/ 507 w 680"/>
                <a:gd name="T75" fmla="*/ 209 h 405"/>
                <a:gd name="T76" fmla="*/ 515 w 680"/>
                <a:gd name="T77" fmla="*/ 206 h 405"/>
                <a:gd name="T78" fmla="*/ 539 w 680"/>
                <a:gd name="T79" fmla="*/ 220 h 405"/>
                <a:gd name="T80" fmla="*/ 545 w 680"/>
                <a:gd name="T81" fmla="*/ 219 h 405"/>
                <a:gd name="T82" fmla="*/ 561 w 680"/>
                <a:gd name="T83" fmla="*/ 201 h 405"/>
                <a:gd name="T84" fmla="*/ 562 w 680"/>
                <a:gd name="T85" fmla="*/ 199 h 405"/>
                <a:gd name="T86" fmla="*/ 596 w 680"/>
                <a:gd name="T87" fmla="*/ 95 h 405"/>
                <a:gd name="T88" fmla="*/ 596 w 680"/>
                <a:gd name="T89" fmla="*/ 94 h 405"/>
                <a:gd name="T90" fmla="*/ 629 w 680"/>
                <a:gd name="T91" fmla="*/ 29 h 405"/>
                <a:gd name="T92" fmla="*/ 629 w 680"/>
                <a:gd name="T93" fmla="*/ 29 h 405"/>
                <a:gd name="T94" fmla="*/ 640 w 680"/>
                <a:gd name="T95" fmla="*/ 5 h 405"/>
                <a:gd name="T96" fmla="*/ 649 w 680"/>
                <a:gd name="T97" fmla="*/ 6 h 405"/>
                <a:gd name="T98" fmla="*/ 661 w 680"/>
                <a:gd name="T99" fmla="*/ 92 h 405"/>
                <a:gd name="T100" fmla="*/ 670 w 680"/>
                <a:gd name="T101" fmla="*/ 93 h 405"/>
                <a:gd name="T102" fmla="*/ 670 w 680"/>
                <a:gd name="T103" fmla="*/ 93 h 405"/>
                <a:gd name="T104" fmla="*/ 680 w 680"/>
                <a:gd name="T105" fmla="*/ 95 h 405"/>
                <a:gd name="T106" fmla="*/ 680 w 680"/>
                <a:gd name="T107" fmla="*/ 405 h 405"/>
                <a:gd name="T108" fmla="*/ 0 w 680"/>
                <a:gd name="T109" fmla="*/ 405 h 405"/>
                <a:gd name="T110" fmla="*/ 1 w 680"/>
                <a:gd name="T111" fmla="*/ 376 h 405"/>
                <a:gd name="T112" fmla="*/ 5 w 680"/>
                <a:gd name="T113" fmla="*/ 3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0" h="405">
                  <a:moveTo>
                    <a:pt x="5" y="371"/>
                  </a:moveTo>
                  <a:cubicBezTo>
                    <a:pt x="42" y="367"/>
                    <a:pt x="42" y="367"/>
                    <a:pt x="42" y="367"/>
                  </a:cubicBezTo>
                  <a:cubicBezTo>
                    <a:pt x="44" y="366"/>
                    <a:pt x="45" y="366"/>
                    <a:pt x="45" y="365"/>
                  </a:cubicBezTo>
                  <a:cubicBezTo>
                    <a:pt x="67" y="344"/>
                    <a:pt x="67" y="344"/>
                    <a:pt x="67" y="344"/>
                  </a:cubicBezTo>
                  <a:cubicBezTo>
                    <a:pt x="68" y="343"/>
                    <a:pt x="69" y="343"/>
                    <a:pt x="70" y="343"/>
                  </a:cubicBezTo>
                  <a:cubicBezTo>
                    <a:pt x="96" y="338"/>
                    <a:pt x="96" y="338"/>
                    <a:pt x="96" y="338"/>
                  </a:cubicBezTo>
                  <a:cubicBezTo>
                    <a:pt x="96" y="338"/>
                    <a:pt x="96" y="338"/>
                    <a:pt x="97" y="337"/>
                  </a:cubicBezTo>
                  <a:cubicBezTo>
                    <a:pt x="132" y="324"/>
                    <a:pt x="132" y="324"/>
                    <a:pt x="132" y="324"/>
                  </a:cubicBezTo>
                  <a:cubicBezTo>
                    <a:pt x="133" y="323"/>
                    <a:pt x="134" y="323"/>
                    <a:pt x="134" y="322"/>
                  </a:cubicBezTo>
                  <a:cubicBezTo>
                    <a:pt x="167" y="276"/>
                    <a:pt x="167" y="276"/>
                    <a:pt x="167" y="276"/>
                  </a:cubicBezTo>
                  <a:cubicBezTo>
                    <a:pt x="168" y="275"/>
                    <a:pt x="168" y="275"/>
                    <a:pt x="169" y="274"/>
                  </a:cubicBezTo>
                  <a:cubicBezTo>
                    <a:pt x="183" y="266"/>
                    <a:pt x="183" y="266"/>
                    <a:pt x="183" y="266"/>
                  </a:cubicBezTo>
                  <a:cubicBezTo>
                    <a:pt x="184" y="265"/>
                    <a:pt x="186" y="265"/>
                    <a:pt x="188" y="266"/>
                  </a:cubicBezTo>
                  <a:cubicBezTo>
                    <a:pt x="218" y="287"/>
                    <a:pt x="218" y="287"/>
                    <a:pt x="218" y="287"/>
                  </a:cubicBezTo>
                  <a:cubicBezTo>
                    <a:pt x="219" y="287"/>
                    <a:pt x="220" y="288"/>
                    <a:pt x="221" y="288"/>
                  </a:cubicBezTo>
                  <a:cubicBezTo>
                    <a:pt x="252" y="285"/>
                    <a:pt x="252" y="285"/>
                    <a:pt x="252" y="285"/>
                  </a:cubicBezTo>
                  <a:cubicBezTo>
                    <a:pt x="254" y="284"/>
                    <a:pt x="256" y="285"/>
                    <a:pt x="257" y="287"/>
                  </a:cubicBezTo>
                  <a:cubicBezTo>
                    <a:pt x="270" y="308"/>
                    <a:pt x="270" y="308"/>
                    <a:pt x="270" y="308"/>
                  </a:cubicBezTo>
                  <a:cubicBezTo>
                    <a:pt x="271" y="310"/>
                    <a:pt x="274" y="311"/>
                    <a:pt x="276" y="310"/>
                  </a:cubicBezTo>
                  <a:cubicBezTo>
                    <a:pt x="292" y="302"/>
                    <a:pt x="292" y="302"/>
                    <a:pt x="292" y="302"/>
                  </a:cubicBezTo>
                  <a:cubicBezTo>
                    <a:pt x="292" y="302"/>
                    <a:pt x="293" y="302"/>
                    <a:pt x="294" y="302"/>
                  </a:cubicBezTo>
                  <a:cubicBezTo>
                    <a:pt x="307" y="300"/>
                    <a:pt x="307" y="300"/>
                    <a:pt x="307" y="300"/>
                  </a:cubicBezTo>
                  <a:cubicBezTo>
                    <a:pt x="307" y="300"/>
                    <a:pt x="308" y="300"/>
                    <a:pt x="309" y="299"/>
                  </a:cubicBezTo>
                  <a:cubicBezTo>
                    <a:pt x="339" y="277"/>
                    <a:pt x="339" y="277"/>
                    <a:pt x="339" y="277"/>
                  </a:cubicBezTo>
                  <a:cubicBezTo>
                    <a:pt x="340" y="276"/>
                    <a:pt x="342" y="275"/>
                    <a:pt x="343" y="276"/>
                  </a:cubicBezTo>
                  <a:cubicBezTo>
                    <a:pt x="371" y="286"/>
                    <a:pt x="371" y="286"/>
                    <a:pt x="371" y="286"/>
                  </a:cubicBezTo>
                  <a:cubicBezTo>
                    <a:pt x="372" y="286"/>
                    <a:pt x="373" y="286"/>
                    <a:pt x="374" y="286"/>
                  </a:cubicBezTo>
                  <a:cubicBezTo>
                    <a:pt x="420" y="273"/>
                    <a:pt x="420" y="273"/>
                    <a:pt x="420" y="273"/>
                  </a:cubicBezTo>
                  <a:cubicBezTo>
                    <a:pt x="420" y="273"/>
                    <a:pt x="421" y="273"/>
                    <a:pt x="421" y="272"/>
                  </a:cubicBezTo>
                  <a:cubicBezTo>
                    <a:pt x="439" y="258"/>
                    <a:pt x="439" y="258"/>
                    <a:pt x="439" y="258"/>
                  </a:cubicBezTo>
                  <a:cubicBezTo>
                    <a:pt x="440" y="257"/>
                    <a:pt x="441" y="257"/>
                    <a:pt x="442" y="257"/>
                  </a:cubicBezTo>
                  <a:cubicBezTo>
                    <a:pt x="462" y="257"/>
                    <a:pt x="462" y="257"/>
                    <a:pt x="462" y="257"/>
                  </a:cubicBezTo>
                  <a:cubicBezTo>
                    <a:pt x="463" y="257"/>
                    <a:pt x="465" y="258"/>
                    <a:pt x="465" y="259"/>
                  </a:cubicBezTo>
                  <a:cubicBezTo>
                    <a:pt x="472" y="268"/>
                    <a:pt x="472" y="268"/>
                    <a:pt x="472" y="268"/>
                  </a:cubicBezTo>
                  <a:cubicBezTo>
                    <a:pt x="474" y="270"/>
                    <a:pt x="478" y="270"/>
                    <a:pt x="480" y="268"/>
                  </a:cubicBezTo>
                  <a:cubicBezTo>
                    <a:pt x="492" y="252"/>
                    <a:pt x="492" y="252"/>
                    <a:pt x="492" y="252"/>
                  </a:cubicBezTo>
                  <a:cubicBezTo>
                    <a:pt x="493" y="251"/>
                    <a:pt x="493" y="251"/>
                    <a:pt x="493" y="250"/>
                  </a:cubicBezTo>
                  <a:cubicBezTo>
                    <a:pt x="507" y="209"/>
                    <a:pt x="507" y="209"/>
                    <a:pt x="507" y="209"/>
                  </a:cubicBezTo>
                  <a:cubicBezTo>
                    <a:pt x="508" y="206"/>
                    <a:pt x="512" y="204"/>
                    <a:pt x="515" y="206"/>
                  </a:cubicBezTo>
                  <a:cubicBezTo>
                    <a:pt x="539" y="220"/>
                    <a:pt x="539" y="220"/>
                    <a:pt x="539" y="220"/>
                  </a:cubicBezTo>
                  <a:cubicBezTo>
                    <a:pt x="541" y="221"/>
                    <a:pt x="543" y="220"/>
                    <a:pt x="545" y="219"/>
                  </a:cubicBezTo>
                  <a:cubicBezTo>
                    <a:pt x="561" y="201"/>
                    <a:pt x="561" y="201"/>
                    <a:pt x="561" y="201"/>
                  </a:cubicBezTo>
                  <a:cubicBezTo>
                    <a:pt x="561" y="201"/>
                    <a:pt x="561" y="200"/>
                    <a:pt x="562" y="199"/>
                  </a:cubicBezTo>
                  <a:cubicBezTo>
                    <a:pt x="596" y="95"/>
                    <a:pt x="596" y="95"/>
                    <a:pt x="596" y="95"/>
                  </a:cubicBezTo>
                  <a:cubicBezTo>
                    <a:pt x="596" y="94"/>
                    <a:pt x="596" y="94"/>
                    <a:pt x="596" y="94"/>
                  </a:cubicBezTo>
                  <a:cubicBezTo>
                    <a:pt x="629" y="29"/>
                    <a:pt x="629" y="29"/>
                    <a:pt x="629" y="29"/>
                  </a:cubicBezTo>
                  <a:cubicBezTo>
                    <a:pt x="629" y="29"/>
                    <a:pt x="629" y="29"/>
                    <a:pt x="629" y="29"/>
                  </a:cubicBezTo>
                  <a:cubicBezTo>
                    <a:pt x="640" y="5"/>
                    <a:pt x="640" y="5"/>
                    <a:pt x="640" y="5"/>
                  </a:cubicBezTo>
                  <a:cubicBezTo>
                    <a:pt x="642" y="0"/>
                    <a:pt x="648" y="1"/>
                    <a:pt x="649" y="6"/>
                  </a:cubicBezTo>
                  <a:cubicBezTo>
                    <a:pt x="661" y="92"/>
                    <a:pt x="661" y="92"/>
                    <a:pt x="661" y="92"/>
                  </a:cubicBezTo>
                  <a:cubicBezTo>
                    <a:pt x="661" y="98"/>
                    <a:pt x="669" y="98"/>
                    <a:pt x="670" y="93"/>
                  </a:cubicBezTo>
                  <a:cubicBezTo>
                    <a:pt x="670" y="93"/>
                    <a:pt x="670" y="93"/>
                    <a:pt x="670" y="93"/>
                  </a:cubicBezTo>
                  <a:cubicBezTo>
                    <a:pt x="672" y="88"/>
                    <a:pt x="680" y="89"/>
                    <a:pt x="680" y="95"/>
                  </a:cubicBezTo>
                  <a:cubicBezTo>
                    <a:pt x="680" y="405"/>
                    <a:pt x="680" y="405"/>
                    <a:pt x="680" y="405"/>
                  </a:cubicBezTo>
                  <a:cubicBezTo>
                    <a:pt x="0" y="405"/>
                    <a:pt x="0" y="405"/>
                    <a:pt x="0" y="405"/>
                  </a:cubicBezTo>
                  <a:cubicBezTo>
                    <a:pt x="1" y="376"/>
                    <a:pt x="1" y="376"/>
                    <a:pt x="1" y="376"/>
                  </a:cubicBezTo>
                  <a:cubicBezTo>
                    <a:pt x="1" y="373"/>
                    <a:pt x="2" y="371"/>
                    <a:pt x="5" y="3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rgbClr val="424242"/>
                </a:solidFill>
                <a:effectLst/>
                <a:uLnTx/>
                <a:uFillTx/>
                <a:latin typeface="Arial"/>
                <a:ea typeface="+mn-ea"/>
                <a:cs typeface="+mn-cs"/>
              </a:endParaRPr>
            </a:p>
          </p:txBody>
        </p:sp>
        <p:sp>
          <p:nvSpPr>
            <p:cNvPr id="46" name="Freeform 6">
              <a:extLst>
                <a:ext uri="{FF2B5EF4-FFF2-40B4-BE49-F238E27FC236}">
                  <a16:creationId xmlns:a16="http://schemas.microsoft.com/office/drawing/2014/main" id="{B349C43E-E2C9-46D3-B12A-0DA42079A343}"/>
                </a:ext>
              </a:extLst>
            </p:cNvPr>
            <p:cNvSpPr>
              <a:spLocks/>
            </p:cNvSpPr>
            <p:nvPr/>
          </p:nvSpPr>
          <p:spPr bwMode="auto">
            <a:xfrm>
              <a:off x="1037" y="3239"/>
              <a:ext cx="969" cy="306"/>
            </a:xfrm>
            <a:custGeom>
              <a:avLst/>
              <a:gdLst>
                <a:gd name="T0" fmla="*/ 6 w 680"/>
                <a:gd name="T1" fmla="*/ 190 h 214"/>
                <a:gd name="T2" fmla="*/ 40 w 680"/>
                <a:gd name="T3" fmla="*/ 187 h 214"/>
                <a:gd name="T4" fmla="*/ 42 w 680"/>
                <a:gd name="T5" fmla="*/ 187 h 214"/>
                <a:gd name="T6" fmla="*/ 70 w 680"/>
                <a:gd name="T7" fmla="*/ 173 h 214"/>
                <a:gd name="T8" fmla="*/ 72 w 680"/>
                <a:gd name="T9" fmla="*/ 172 h 214"/>
                <a:gd name="T10" fmla="*/ 101 w 680"/>
                <a:gd name="T11" fmla="*/ 169 h 214"/>
                <a:gd name="T12" fmla="*/ 138 w 680"/>
                <a:gd name="T13" fmla="*/ 163 h 214"/>
                <a:gd name="T14" fmla="*/ 141 w 680"/>
                <a:gd name="T15" fmla="*/ 162 h 214"/>
                <a:gd name="T16" fmla="*/ 167 w 680"/>
                <a:gd name="T17" fmla="*/ 140 h 214"/>
                <a:gd name="T18" fmla="*/ 169 w 680"/>
                <a:gd name="T19" fmla="*/ 138 h 214"/>
                <a:gd name="T20" fmla="*/ 186 w 680"/>
                <a:gd name="T21" fmla="*/ 134 h 214"/>
                <a:gd name="T22" fmla="*/ 190 w 680"/>
                <a:gd name="T23" fmla="*/ 135 h 214"/>
                <a:gd name="T24" fmla="*/ 215 w 680"/>
                <a:gd name="T25" fmla="*/ 144 h 214"/>
                <a:gd name="T26" fmla="*/ 217 w 680"/>
                <a:gd name="T27" fmla="*/ 145 h 214"/>
                <a:gd name="T28" fmla="*/ 254 w 680"/>
                <a:gd name="T29" fmla="*/ 144 h 214"/>
                <a:gd name="T30" fmla="*/ 258 w 680"/>
                <a:gd name="T31" fmla="*/ 145 h 214"/>
                <a:gd name="T32" fmla="*/ 269 w 680"/>
                <a:gd name="T33" fmla="*/ 155 h 214"/>
                <a:gd name="T34" fmla="*/ 274 w 680"/>
                <a:gd name="T35" fmla="*/ 156 h 214"/>
                <a:gd name="T36" fmla="*/ 292 w 680"/>
                <a:gd name="T37" fmla="*/ 154 h 214"/>
                <a:gd name="T38" fmla="*/ 311 w 680"/>
                <a:gd name="T39" fmla="*/ 152 h 214"/>
                <a:gd name="T40" fmla="*/ 313 w 680"/>
                <a:gd name="T41" fmla="*/ 152 h 214"/>
                <a:gd name="T42" fmla="*/ 338 w 680"/>
                <a:gd name="T43" fmla="*/ 140 h 214"/>
                <a:gd name="T44" fmla="*/ 341 w 680"/>
                <a:gd name="T45" fmla="*/ 140 h 214"/>
                <a:gd name="T46" fmla="*/ 376 w 680"/>
                <a:gd name="T47" fmla="*/ 143 h 214"/>
                <a:gd name="T48" fmla="*/ 377 w 680"/>
                <a:gd name="T49" fmla="*/ 143 h 214"/>
                <a:gd name="T50" fmla="*/ 420 w 680"/>
                <a:gd name="T51" fmla="*/ 137 h 214"/>
                <a:gd name="T52" fmla="*/ 421 w 680"/>
                <a:gd name="T53" fmla="*/ 137 h 214"/>
                <a:gd name="T54" fmla="*/ 452 w 680"/>
                <a:gd name="T55" fmla="*/ 127 h 214"/>
                <a:gd name="T56" fmla="*/ 456 w 680"/>
                <a:gd name="T57" fmla="*/ 127 h 214"/>
                <a:gd name="T58" fmla="*/ 473 w 680"/>
                <a:gd name="T59" fmla="*/ 133 h 214"/>
                <a:gd name="T60" fmla="*/ 477 w 680"/>
                <a:gd name="T61" fmla="*/ 133 h 214"/>
                <a:gd name="T62" fmla="*/ 495 w 680"/>
                <a:gd name="T63" fmla="*/ 127 h 214"/>
                <a:gd name="T64" fmla="*/ 498 w 680"/>
                <a:gd name="T65" fmla="*/ 124 h 214"/>
                <a:gd name="T66" fmla="*/ 508 w 680"/>
                <a:gd name="T67" fmla="*/ 106 h 214"/>
                <a:gd name="T68" fmla="*/ 514 w 680"/>
                <a:gd name="T69" fmla="*/ 103 h 214"/>
                <a:gd name="T70" fmla="*/ 543 w 680"/>
                <a:gd name="T71" fmla="*/ 111 h 214"/>
                <a:gd name="T72" fmla="*/ 548 w 680"/>
                <a:gd name="T73" fmla="*/ 110 h 214"/>
                <a:gd name="T74" fmla="*/ 569 w 680"/>
                <a:gd name="T75" fmla="*/ 94 h 214"/>
                <a:gd name="T76" fmla="*/ 571 w 680"/>
                <a:gd name="T77" fmla="*/ 92 h 214"/>
                <a:gd name="T78" fmla="*/ 593 w 680"/>
                <a:gd name="T79" fmla="*/ 51 h 214"/>
                <a:gd name="T80" fmla="*/ 594 w 680"/>
                <a:gd name="T81" fmla="*/ 49 h 214"/>
                <a:gd name="T82" fmla="*/ 639 w 680"/>
                <a:gd name="T83" fmla="*/ 4 h 214"/>
                <a:gd name="T84" fmla="*/ 649 w 680"/>
                <a:gd name="T85" fmla="*/ 6 h 214"/>
                <a:gd name="T86" fmla="*/ 658 w 680"/>
                <a:gd name="T87" fmla="*/ 46 h 214"/>
                <a:gd name="T88" fmla="*/ 669 w 680"/>
                <a:gd name="T89" fmla="*/ 48 h 214"/>
                <a:gd name="T90" fmla="*/ 669 w 680"/>
                <a:gd name="T91" fmla="*/ 48 h 214"/>
                <a:gd name="T92" fmla="*/ 680 w 680"/>
                <a:gd name="T93" fmla="*/ 51 h 214"/>
                <a:gd name="T94" fmla="*/ 680 w 680"/>
                <a:gd name="T95" fmla="*/ 214 h 214"/>
                <a:gd name="T96" fmla="*/ 0 w 680"/>
                <a:gd name="T97" fmla="*/ 214 h 214"/>
                <a:gd name="T98" fmla="*/ 0 w 680"/>
                <a:gd name="T99" fmla="*/ 196 h 214"/>
                <a:gd name="T100" fmla="*/ 6 w 680"/>
                <a:gd name="T101" fmla="*/ 19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0" h="214">
                  <a:moveTo>
                    <a:pt x="6" y="190"/>
                  </a:moveTo>
                  <a:cubicBezTo>
                    <a:pt x="40" y="187"/>
                    <a:pt x="40" y="187"/>
                    <a:pt x="40" y="187"/>
                  </a:cubicBezTo>
                  <a:cubicBezTo>
                    <a:pt x="41" y="187"/>
                    <a:pt x="41" y="187"/>
                    <a:pt x="42" y="187"/>
                  </a:cubicBezTo>
                  <a:cubicBezTo>
                    <a:pt x="70" y="173"/>
                    <a:pt x="70" y="173"/>
                    <a:pt x="70" y="173"/>
                  </a:cubicBezTo>
                  <a:cubicBezTo>
                    <a:pt x="71" y="172"/>
                    <a:pt x="72" y="172"/>
                    <a:pt x="72" y="172"/>
                  </a:cubicBezTo>
                  <a:cubicBezTo>
                    <a:pt x="101" y="169"/>
                    <a:pt x="101" y="169"/>
                    <a:pt x="101" y="169"/>
                  </a:cubicBezTo>
                  <a:cubicBezTo>
                    <a:pt x="138" y="163"/>
                    <a:pt x="138" y="163"/>
                    <a:pt x="138" y="163"/>
                  </a:cubicBezTo>
                  <a:cubicBezTo>
                    <a:pt x="139" y="163"/>
                    <a:pt x="140" y="162"/>
                    <a:pt x="141" y="162"/>
                  </a:cubicBezTo>
                  <a:cubicBezTo>
                    <a:pt x="167" y="140"/>
                    <a:pt x="167" y="140"/>
                    <a:pt x="167" y="140"/>
                  </a:cubicBezTo>
                  <a:cubicBezTo>
                    <a:pt x="168" y="139"/>
                    <a:pt x="168" y="139"/>
                    <a:pt x="169" y="138"/>
                  </a:cubicBezTo>
                  <a:cubicBezTo>
                    <a:pt x="186" y="134"/>
                    <a:pt x="186" y="134"/>
                    <a:pt x="186" y="134"/>
                  </a:cubicBezTo>
                  <a:cubicBezTo>
                    <a:pt x="187" y="134"/>
                    <a:pt x="189" y="134"/>
                    <a:pt x="190" y="135"/>
                  </a:cubicBezTo>
                  <a:cubicBezTo>
                    <a:pt x="215" y="144"/>
                    <a:pt x="215" y="144"/>
                    <a:pt x="215" y="144"/>
                  </a:cubicBezTo>
                  <a:cubicBezTo>
                    <a:pt x="216" y="145"/>
                    <a:pt x="216" y="145"/>
                    <a:pt x="217" y="145"/>
                  </a:cubicBezTo>
                  <a:cubicBezTo>
                    <a:pt x="254" y="144"/>
                    <a:pt x="254" y="144"/>
                    <a:pt x="254" y="144"/>
                  </a:cubicBezTo>
                  <a:cubicBezTo>
                    <a:pt x="255" y="144"/>
                    <a:pt x="257" y="144"/>
                    <a:pt x="258" y="145"/>
                  </a:cubicBezTo>
                  <a:cubicBezTo>
                    <a:pt x="269" y="155"/>
                    <a:pt x="269" y="155"/>
                    <a:pt x="269" y="155"/>
                  </a:cubicBezTo>
                  <a:cubicBezTo>
                    <a:pt x="271" y="155"/>
                    <a:pt x="272" y="156"/>
                    <a:pt x="274" y="156"/>
                  </a:cubicBezTo>
                  <a:cubicBezTo>
                    <a:pt x="292" y="154"/>
                    <a:pt x="292" y="154"/>
                    <a:pt x="292" y="154"/>
                  </a:cubicBezTo>
                  <a:cubicBezTo>
                    <a:pt x="311" y="152"/>
                    <a:pt x="311" y="152"/>
                    <a:pt x="311" y="152"/>
                  </a:cubicBezTo>
                  <a:cubicBezTo>
                    <a:pt x="312" y="152"/>
                    <a:pt x="312" y="152"/>
                    <a:pt x="313" y="152"/>
                  </a:cubicBezTo>
                  <a:cubicBezTo>
                    <a:pt x="338" y="140"/>
                    <a:pt x="338" y="140"/>
                    <a:pt x="338" y="140"/>
                  </a:cubicBezTo>
                  <a:cubicBezTo>
                    <a:pt x="339" y="140"/>
                    <a:pt x="340" y="139"/>
                    <a:pt x="341" y="140"/>
                  </a:cubicBezTo>
                  <a:cubicBezTo>
                    <a:pt x="376" y="143"/>
                    <a:pt x="376" y="143"/>
                    <a:pt x="376" y="143"/>
                  </a:cubicBezTo>
                  <a:cubicBezTo>
                    <a:pt x="376" y="143"/>
                    <a:pt x="377" y="143"/>
                    <a:pt x="377" y="143"/>
                  </a:cubicBezTo>
                  <a:cubicBezTo>
                    <a:pt x="420" y="137"/>
                    <a:pt x="420" y="137"/>
                    <a:pt x="420" y="137"/>
                  </a:cubicBezTo>
                  <a:cubicBezTo>
                    <a:pt x="421" y="137"/>
                    <a:pt x="421" y="137"/>
                    <a:pt x="421" y="137"/>
                  </a:cubicBezTo>
                  <a:cubicBezTo>
                    <a:pt x="452" y="127"/>
                    <a:pt x="452" y="127"/>
                    <a:pt x="452" y="127"/>
                  </a:cubicBezTo>
                  <a:cubicBezTo>
                    <a:pt x="453" y="126"/>
                    <a:pt x="455" y="126"/>
                    <a:pt x="456" y="127"/>
                  </a:cubicBezTo>
                  <a:cubicBezTo>
                    <a:pt x="473" y="133"/>
                    <a:pt x="473" y="133"/>
                    <a:pt x="473" y="133"/>
                  </a:cubicBezTo>
                  <a:cubicBezTo>
                    <a:pt x="475" y="134"/>
                    <a:pt x="476" y="134"/>
                    <a:pt x="477" y="133"/>
                  </a:cubicBezTo>
                  <a:cubicBezTo>
                    <a:pt x="495" y="127"/>
                    <a:pt x="495" y="127"/>
                    <a:pt x="495" y="127"/>
                  </a:cubicBezTo>
                  <a:cubicBezTo>
                    <a:pt x="496" y="126"/>
                    <a:pt x="497" y="125"/>
                    <a:pt x="498" y="124"/>
                  </a:cubicBezTo>
                  <a:cubicBezTo>
                    <a:pt x="508" y="106"/>
                    <a:pt x="508" y="106"/>
                    <a:pt x="508" y="106"/>
                  </a:cubicBezTo>
                  <a:cubicBezTo>
                    <a:pt x="509" y="104"/>
                    <a:pt x="512" y="102"/>
                    <a:pt x="514" y="103"/>
                  </a:cubicBezTo>
                  <a:cubicBezTo>
                    <a:pt x="543" y="111"/>
                    <a:pt x="543" y="111"/>
                    <a:pt x="543" y="111"/>
                  </a:cubicBezTo>
                  <a:cubicBezTo>
                    <a:pt x="545" y="111"/>
                    <a:pt x="547" y="111"/>
                    <a:pt x="548" y="110"/>
                  </a:cubicBezTo>
                  <a:cubicBezTo>
                    <a:pt x="569" y="94"/>
                    <a:pt x="569" y="94"/>
                    <a:pt x="569" y="94"/>
                  </a:cubicBezTo>
                  <a:cubicBezTo>
                    <a:pt x="570" y="94"/>
                    <a:pt x="570" y="93"/>
                    <a:pt x="571" y="92"/>
                  </a:cubicBezTo>
                  <a:cubicBezTo>
                    <a:pt x="593" y="51"/>
                    <a:pt x="593" y="51"/>
                    <a:pt x="593" y="51"/>
                  </a:cubicBezTo>
                  <a:cubicBezTo>
                    <a:pt x="593" y="50"/>
                    <a:pt x="594" y="50"/>
                    <a:pt x="594" y="49"/>
                  </a:cubicBezTo>
                  <a:cubicBezTo>
                    <a:pt x="639" y="4"/>
                    <a:pt x="639" y="4"/>
                    <a:pt x="639" y="4"/>
                  </a:cubicBezTo>
                  <a:cubicBezTo>
                    <a:pt x="642" y="0"/>
                    <a:pt x="647" y="2"/>
                    <a:pt x="649" y="6"/>
                  </a:cubicBezTo>
                  <a:cubicBezTo>
                    <a:pt x="658" y="46"/>
                    <a:pt x="658" y="46"/>
                    <a:pt x="658" y="46"/>
                  </a:cubicBezTo>
                  <a:cubicBezTo>
                    <a:pt x="660" y="51"/>
                    <a:pt x="666" y="52"/>
                    <a:pt x="669" y="48"/>
                  </a:cubicBezTo>
                  <a:cubicBezTo>
                    <a:pt x="669" y="48"/>
                    <a:pt x="669" y="48"/>
                    <a:pt x="669" y="48"/>
                  </a:cubicBezTo>
                  <a:cubicBezTo>
                    <a:pt x="672" y="43"/>
                    <a:pt x="680" y="45"/>
                    <a:pt x="680" y="51"/>
                  </a:cubicBezTo>
                  <a:cubicBezTo>
                    <a:pt x="680" y="214"/>
                    <a:pt x="680" y="214"/>
                    <a:pt x="680" y="214"/>
                  </a:cubicBezTo>
                  <a:cubicBezTo>
                    <a:pt x="0" y="214"/>
                    <a:pt x="0" y="214"/>
                    <a:pt x="0" y="214"/>
                  </a:cubicBezTo>
                  <a:cubicBezTo>
                    <a:pt x="0" y="196"/>
                    <a:pt x="0" y="196"/>
                    <a:pt x="0" y="196"/>
                  </a:cubicBezTo>
                  <a:cubicBezTo>
                    <a:pt x="0" y="193"/>
                    <a:pt x="3" y="190"/>
                    <a:pt x="6" y="1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rgbClr val="424242"/>
                </a:solidFill>
                <a:effectLst/>
                <a:uLnTx/>
                <a:uFillTx/>
                <a:latin typeface="Arial"/>
                <a:ea typeface="+mn-ea"/>
                <a:cs typeface="+mn-cs"/>
              </a:endParaRPr>
            </a:p>
          </p:txBody>
        </p:sp>
      </p:grpSp>
      <p:sp>
        <p:nvSpPr>
          <p:cNvPr id="47" name="Ellipse 33">
            <a:extLst>
              <a:ext uri="{FF2B5EF4-FFF2-40B4-BE49-F238E27FC236}">
                <a16:creationId xmlns:a16="http://schemas.microsoft.com/office/drawing/2014/main" id="{BF09559C-3770-4443-9F13-FED754B11A6B}"/>
              </a:ext>
            </a:extLst>
          </p:cNvPr>
          <p:cNvSpPr/>
          <p:nvPr/>
        </p:nvSpPr>
        <p:spPr>
          <a:xfrm>
            <a:off x="812424" y="6000467"/>
            <a:ext cx="67272" cy="67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ZoneTexte 34">
            <a:extLst>
              <a:ext uri="{FF2B5EF4-FFF2-40B4-BE49-F238E27FC236}">
                <a16:creationId xmlns:a16="http://schemas.microsoft.com/office/drawing/2014/main" id="{3601F258-3ABF-43E9-AFB4-75144182289A}"/>
              </a:ext>
            </a:extLst>
          </p:cNvPr>
          <p:cNvSpPr txBox="1"/>
          <p:nvPr/>
        </p:nvSpPr>
        <p:spPr>
          <a:xfrm>
            <a:off x="912460" y="5957159"/>
            <a:ext cx="554639" cy="153888"/>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Grid price</a:t>
            </a:r>
          </a:p>
        </p:txBody>
      </p:sp>
      <p:sp>
        <p:nvSpPr>
          <p:cNvPr id="49" name="Ellipse 35">
            <a:extLst>
              <a:ext uri="{FF2B5EF4-FFF2-40B4-BE49-F238E27FC236}">
                <a16:creationId xmlns:a16="http://schemas.microsoft.com/office/drawing/2014/main" id="{5DC0D0AD-8DF3-46E5-9B0C-1E5D918D7B2F}"/>
              </a:ext>
            </a:extLst>
          </p:cNvPr>
          <p:cNvSpPr/>
          <p:nvPr/>
        </p:nvSpPr>
        <p:spPr>
          <a:xfrm>
            <a:off x="1431073" y="6000467"/>
            <a:ext cx="67272" cy="67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ZoneTexte 36">
            <a:extLst>
              <a:ext uri="{FF2B5EF4-FFF2-40B4-BE49-F238E27FC236}">
                <a16:creationId xmlns:a16="http://schemas.microsoft.com/office/drawing/2014/main" id="{DD67822C-995B-4955-A7D9-0DA85531AA2E}"/>
              </a:ext>
            </a:extLst>
          </p:cNvPr>
          <p:cNvSpPr txBox="1"/>
          <p:nvPr/>
        </p:nvSpPr>
        <p:spPr>
          <a:xfrm>
            <a:off x="1531108" y="5957159"/>
            <a:ext cx="596317" cy="153888"/>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Your Price</a:t>
            </a:r>
          </a:p>
        </p:txBody>
      </p:sp>
      <p:sp>
        <p:nvSpPr>
          <p:cNvPr id="51" name="ZoneTexte 38">
            <a:extLst>
              <a:ext uri="{FF2B5EF4-FFF2-40B4-BE49-F238E27FC236}">
                <a16:creationId xmlns:a16="http://schemas.microsoft.com/office/drawing/2014/main" id="{AE85630C-500B-475A-9FEA-EBC78B81E31C}"/>
              </a:ext>
            </a:extLst>
          </p:cNvPr>
          <p:cNvSpPr txBox="1"/>
          <p:nvPr/>
        </p:nvSpPr>
        <p:spPr>
          <a:xfrm>
            <a:off x="1179394" y="5725633"/>
            <a:ext cx="484428" cy="2539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Time</a:t>
            </a:r>
          </a:p>
        </p:txBody>
      </p:sp>
      <p:sp>
        <p:nvSpPr>
          <p:cNvPr id="52" name="ZoneTexte 39">
            <a:extLst>
              <a:ext uri="{FF2B5EF4-FFF2-40B4-BE49-F238E27FC236}">
                <a16:creationId xmlns:a16="http://schemas.microsoft.com/office/drawing/2014/main" id="{61A69072-51FF-4FBF-9F1C-8233C7C61E27}"/>
              </a:ext>
            </a:extLst>
          </p:cNvPr>
          <p:cNvSpPr txBox="1"/>
          <p:nvPr/>
        </p:nvSpPr>
        <p:spPr>
          <a:xfrm rot="16200000">
            <a:off x="165815" y="5320821"/>
            <a:ext cx="625492" cy="2539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4242"/>
                </a:solidFill>
                <a:effectLst/>
                <a:uLnTx/>
                <a:uFillTx/>
                <a:latin typeface="Arial"/>
                <a:ea typeface="+mn-ea"/>
                <a:cs typeface="+mn-cs"/>
              </a:rPr>
              <a:t>Ct/kWh</a:t>
            </a:r>
          </a:p>
        </p:txBody>
      </p:sp>
      <p:sp>
        <p:nvSpPr>
          <p:cNvPr id="53" name="Rectangle 52">
            <a:extLst>
              <a:ext uri="{FF2B5EF4-FFF2-40B4-BE49-F238E27FC236}">
                <a16:creationId xmlns:a16="http://schemas.microsoft.com/office/drawing/2014/main" id="{4A532797-53BB-4621-9815-5FDD21EF4582}"/>
              </a:ext>
            </a:extLst>
          </p:cNvPr>
          <p:cNvSpPr/>
          <p:nvPr/>
        </p:nvSpPr>
        <p:spPr>
          <a:xfrm>
            <a:off x="6862235" y="4779616"/>
            <a:ext cx="1954284" cy="1523494"/>
          </a:xfrm>
          <a:prstGeom prst="rect">
            <a:avLst/>
          </a:prstGeom>
        </p:spPr>
        <p:txBody>
          <a:bodyPr wrap="square">
            <a:spAutoFit/>
          </a:bodyPr>
          <a:lstStyle/>
          <a:p>
            <a:pPr marL="128588" marR="0" lvl="0" indent="-128588" algn="l" defTabSz="914400" rtl="0" eaLnBrk="1" fontAlgn="auto" latinLnBrk="0" hangingPunct="1">
              <a:lnSpc>
                <a:spcPct val="100000"/>
              </a:lnSpc>
              <a:spcBef>
                <a:spcPts val="0"/>
              </a:spcBef>
              <a:spcAft>
                <a:spcPts val="600"/>
              </a:spcAft>
              <a:buClr>
                <a:srgbClr val="00AAFF"/>
              </a:buClr>
              <a:buSzTx/>
              <a:buFont typeface="Wingdings 2" panose="05020102010507070707" pitchFamily="18" charset="2"/>
              <a:buChar char=""/>
              <a:tabLst/>
              <a:defRPr/>
            </a:pPr>
            <a:r>
              <a:rPr kumimoji="0" lang="en-US" sz="1100" b="0" i="0" u="none" strike="noStrike" kern="1200" cap="none" spc="0" normalizeH="0" baseline="0" noProof="0" dirty="0">
                <a:ln>
                  <a:noFill/>
                </a:ln>
                <a:solidFill>
                  <a:srgbClr val="424242"/>
                </a:solidFill>
                <a:effectLst/>
                <a:uLnTx/>
                <a:uFillTx/>
                <a:latin typeface="Arial"/>
                <a:ea typeface="+mn-ea"/>
                <a:cs typeface="+mn-cs"/>
              </a:rPr>
              <a:t>Achieve </a:t>
            </a:r>
            <a:r>
              <a:rPr kumimoji="0" lang="en-US" sz="1100" b="1" i="0" u="none" strike="noStrike" kern="1200" cap="none" spc="0" normalizeH="0" baseline="0" noProof="0" dirty="0">
                <a:ln>
                  <a:noFill/>
                </a:ln>
                <a:solidFill>
                  <a:srgbClr val="424242"/>
                </a:solidFill>
                <a:effectLst/>
                <a:uLnTx/>
                <a:uFillTx/>
                <a:latin typeface="Arial"/>
                <a:ea typeface="+mn-ea"/>
                <a:cs typeface="+mn-cs"/>
              </a:rPr>
              <a:t>environmental compliance </a:t>
            </a:r>
            <a:r>
              <a:rPr kumimoji="0" lang="en-US" sz="1100" b="0" i="0" u="none" strike="noStrike" kern="1200" cap="none" spc="0" normalizeH="0" baseline="0" noProof="0" dirty="0">
                <a:ln>
                  <a:noFill/>
                </a:ln>
                <a:solidFill>
                  <a:srgbClr val="424242"/>
                </a:solidFill>
                <a:effectLst/>
                <a:uLnTx/>
                <a:uFillTx/>
                <a:latin typeface="Arial"/>
                <a:ea typeface="+mn-ea"/>
                <a:cs typeface="+mn-cs"/>
              </a:rPr>
              <a:t>requirements </a:t>
            </a:r>
          </a:p>
          <a:p>
            <a:pPr marL="128588" marR="0" lvl="0" indent="-128588" algn="l" defTabSz="914400" rtl="0" eaLnBrk="1" fontAlgn="auto" latinLnBrk="0" hangingPunct="1">
              <a:lnSpc>
                <a:spcPct val="100000"/>
              </a:lnSpc>
              <a:spcBef>
                <a:spcPts val="0"/>
              </a:spcBef>
              <a:spcAft>
                <a:spcPts val="0"/>
              </a:spcAft>
              <a:buClr>
                <a:srgbClr val="00AAFF"/>
              </a:buClr>
              <a:buSzTx/>
              <a:buFont typeface="Wingdings 2" panose="05020102010507070707" pitchFamily="18" charset="2"/>
              <a:buChar char=""/>
              <a:tabLst/>
              <a:defRPr/>
            </a:pPr>
            <a:r>
              <a:rPr kumimoji="0" lang="en-US" sz="1100" b="0" i="0" u="none" strike="noStrike" kern="1200" cap="none" spc="0" normalizeH="0" baseline="0" noProof="0" dirty="0">
                <a:ln>
                  <a:noFill/>
                </a:ln>
                <a:solidFill>
                  <a:srgbClr val="424242"/>
                </a:solidFill>
                <a:effectLst/>
                <a:uLnTx/>
                <a:uFillTx/>
                <a:latin typeface="Arial"/>
                <a:ea typeface="+mn-ea"/>
                <a:cs typeface="+mn-cs"/>
              </a:rPr>
              <a:t>Integrating renewable energy</a:t>
            </a:r>
            <a:br>
              <a:rPr kumimoji="0" lang="en-US" sz="1100" b="0" i="0" u="none" strike="noStrike" kern="1200" cap="none" spc="0" normalizeH="0" baseline="0" noProof="0" dirty="0">
                <a:ln>
                  <a:noFill/>
                </a:ln>
                <a:solidFill>
                  <a:srgbClr val="424242"/>
                </a:solidFill>
                <a:effectLst/>
                <a:uLnTx/>
                <a:uFillTx/>
                <a:latin typeface="Arial"/>
                <a:ea typeface="+mn-ea"/>
                <a:cs typeface="+mn-cs"/>
              </a:rPr>
            </a:br>
            <a:r>
              <a:rPr kumimoji="0" lang="en-US" sz="1100" b="0" i="0" u="none" strike="noStrike" kern="1200" cap="none" spc="0" normalizeH="0" baseline="0" noProof="0" dirty="0">
                <a:ln>
                  <a:noFill/>
                </a:ln>
                <a:solidFill>
                  <a:srgbClr val="424242"/>
                </a:solidFill>
                <a:effectLst/>
                <a:uLnTx/>
                <a:uFillTx/>
                <a:latin typeface="Arial"/>
                <a:ea typeface="+mn-ea"/>
                <a:cs typeface="+mn-cs"/>
              </a:rPr>
              <a:t>into your system allows you to </a:t>
            </a:r>
            <a:r>
              <a:rPr kumimoji="0" lang="en-US" sz="1100" b="1" i="0" u="none" strike="noStrike" kern="1200" cap="none" spc="0" normalizeH="0" baseline="0" noProof="0" dirty="0">
                <a:ln>
                  <a:noFill/>
                </a:ln>
                <a:solidFill>
                  <a:srgbClr val="424242"/>
                </a:solidFill>
                <a:effectLst/>
                <a:uLnTx/>
                <a:uFillTx/>
                <a:latin typeface="Arial"/>
                <a:ea typeface="+mn-ea"/>
                <a:cs typeface="+mn-cs"/>
              </a:rPr>
              <a:t>meet sustainability targets</a:t>
            </a:r>
          </a:p>
          <a:p>
            <a:pPr marL="128588" marR="0" lvl="0" indent="-128588" algn="l" defTabSz="914400" rtl="0" eaLnBrk="1" fontAlgn="auto" latinLnBrk="0" hangingPunct="1">
              <a:lnSpc>
                <a:spcPct val="100000"/>
              </a:lnSpc>
              <a:spcBef>
                <a:spcPts val="0"/>
              </a:spcBef>
              <a:spcAft>
                <a:spcPts val="0"/>
              </a:spcAft>
              <a:buClr>
                <a:srgbClr val="00AAFF"/>
              </a:buClr>
              <a:buSzTx/>
              <a:buFont typeface="Wingdings 2" panose="05020102010507070707" pitchFamily="18" charset="2"/>
              <a:buChar char=""/>
              <a:tabLst/>
              <a:defRPr/>
            </a:pPr>
            <a:endParaRPr kumimoji="0" lang="en-US" sz="1100" b="1" i="0" u="none" strike="noStrike" kern="1200" cap="none" spc="0" normalizeH="0" baseline="0" noProof="0" dirty="0">
              <a:ln>
                <a:noFill/>
              </a:ln>
              <a:solidFill>
                <a:srgbClr val="424242"/>
              </a:solidFill>
              <a:effectLst/>
              <a:uLnTx/>
              <a:uFillTx/>
              <a:latin typeface="Arial"/>
              <a:ea typeface="+mn-ea"/>
              <a:cs typeface="+mn-cs"/>
            </a:endParaRPr>
          </a:p>
        </p:txBody>
      </p:sp>
    </p:spTree>
    <p:extLst>
      <p:ext uri="{BB962C8B-B14F-4D97-AF65-F5344CB8AC3E}">
        <p14:creationId xmlns:p14="http://schemas.microsoft.com/office/powerpoint/2010/main" val="32125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7AF73-2915-47F9-93CE-B3578FBF26F0}"/>
              </a:ext>
            </a:extLst>
          </p:cNvPr>
          <p:cNvPicPr>
            <a:picLocks noChangeAspect="1"/>
          </p:cNvPicPr>
          <p:nvPr/>
        </p:nvPicPr>
        <p:blipFill>
          <a:blip r:embed="rId3"/>
          <a:stretch>
            <a:fillRect/>
          </a:stretch>
        </p:blipFill>
        <p:spPr>
          <a:xfrm>
            <a:off x="427875" y="1316918"/>
            <a:ext cx="8288249" cy="4980241"/>
          </a:xfrm>
          <a:prstGeom prst="rect">
            <a:avLst/>
          </a:prstGeom>
        </p:spPr>
      </p:pic>
      <p:sp>
        <p:nvSpPr>
          <p:cNvPr id="2" name="Title 1">
            <a:extLst>
              <a:ext uri="{FF2B5EF4-FFF2-40B4-BE49-F238E27FC236}">
                <a16:creationId xmlns:a16="http://schemas.microsoft.com/office/drawing/2014/main" id="{386F7279-1817-47C5-8211-50199997989C}"/>
              </a:ext>
            </a:extLst>
          </p:cNvPr>
          <p:cNvSpPr>
            <a:spLocks noGrp="1"/>
          </p:cNvSpPr>
          <p:nvPr>
            <p:ph type="title"/>
          </p:nvPr>
        </p:nvSpPr>
        <p:spPr/>
        <p:txBody>
          <a:bodyPr/>
          <a:lstStyle/>
          <a:p>
            <a:r>
              <a:rPr lang="en-US" dirty="0"/>
              <a:t>How to make the 3D-Resilient energy future a reality? </a:t>
            </a:r>
          </a:p>
        </p:txBody>
      </p:sp>
    </p:spTree>
    <p:extLst>
      <p:ext uri="{BB962C8B-B14F-4D97-AF65-F5344CB8AC3E}">
        <p14:creationId xmlns:p14="http://schemas.microsoft.com/office/powerpoint/2010/main" val="274378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9BE4-12E2-4E57-A148-4860825143A8}"/>
              </a:ext>
            </a:extLst>
          </p:cNvPr>
          <p:cNvSpPr>
            <a:spLocks noGrp="1"/>
          </p:cNvSpPr>
          <p:nvPr>
            <p:ph type="title"/>
          </p:nvPr>
        </p:nvSpPr>
        <p:spPr/>
        <p:txBody>
          <a:bodyPr/>
          <a:lstStyle/>
          <a:p>
            <a:r>
              <a:rPr lang="en-US" dirty="0"/>
              <a:t>Market-based policy solutions for resiliency</a:t>
            </a:r>
          </a:p>
        </p:txBody>
      </p:sp>
      <p:sp>
        <p:nvSpPr>
          <p:cNvPr id="3" name="Content Placeholder 2">
            <a:extLst>
              <a:ext uri="{FF2B5EF4-FFF2-40B4-BE49-F238E27FC236}">
                <a16:creationId xmlns:a16="http://schemas.microsoft.com/office/drawing/2014/main" id="{BAAD41BB-F582-45C2-B426-05F1261E9406}"/>
              </a:ext>
            </a:extLst>
          </p:cNvPr>
          <p:cNvSpPr>
            <a:spLocks noGrp="1"/>
          </p:cNvSpPr>
          <p:nvPr>
            <p:ph idx="1"/>
          </p:nvPr>
        </p:nvSpPr>
        <p:spPr/>
        <p:txBody>
          <a:bodyPr>
            <a:normAutofit fontScale="92500" lnSpcReduction="10000"/>
          </a:bodyPr>
          <a:lstStyle/>
          <a:p>
            <a:r>
              <a:rPr lang="en-US" b="1" dirty="0"/>
              <a:t>Develop strong price signals </a:t>
            </a:r>
            <a:r>
              <a:rPr lang="en-US" dirty="0"/>
              <a:t>for customer and third-party owned DERs </a:t>
            </a:r>
          </a:p>
          <a:p>
            <a:pPr lvl="1"/>
            <a:r>
              <a:rPr lang="en-US" dirty="0"/>
              <a:t>Will direct private sector investment and innovation in solutions that align with public policy goals </a:t>
            </a:r>
          </a:p>
          <a:p>
            <a:r>
              <a:rPr lang="en-US" b="1" dirty="0"/>
              <a:t>Encourage wide market participation </a:t>
            </a:r>
            <a:r>
              <a:rPr lang="en-US" dirty="0"/>
              <a:t>with a diversity of participants </a:t>
            </a:r>
          </a:p>
          <a:p>
            <a:pPr lvl="1"/>
            <a:r>
              <a:rPr lang="en-US" dirty="0"/>
              <a:t>Minimize single entity ownership/management of non-monopolistic functions and infrastructure</a:t>
            </a:r>
          </a:p>
          <a:p>
            <a:r>
              <a:rPr lang="en-US" b="1" dirty="0"/>
              <a:t>Provide flexibility </a:t>
            </a:r>
            <a:r>
              <a:rPr lang="en-US" dirty="0"/>
              <a:t>in regulatory process and administrative guidelines </a:t>
            </a:r>
          </a:p>
          <a:p>
            <a:pPr lvl="1"/>
            <a:r>
              <a:rPr lang="en-US" dirty="0"/>
              <a:t>Reduce time-consuming project approval processes </a:t>
            </a:r>
          </a:p>
          <a:p>
            <a:pPr lvl="1"/>
            <a:r>
              <a:rPr lang="en-US" dirty="0"/>
              <a:t>Minimize onerous customer and developer requirements, interconnection and construction guidelines while maintaining public safety</a:t>
            </a:r>
          </a:p>
          <a:p>
            <a:r>
              <a:rPr lang="en-US" b="1" dirty="0"/>
              <a:t>Capture full value </a:t>
            </a:r>
            <a:r>
              <a:rPr lang="en-US" dirty="0"/>
              <a:t>of DER capabilities and benefits </a:t>
            </a:r>
          </a:p>
          <a:p>
            <a:pPr lvl="1"/>
            <a:r>
              <a:rPr lang="en-US" dirty="0"/>
              <a:t>Grid support services</a:t>
            </a:r>
          </a:p>
          <a:p>
            <a:pPr lvl="2"/>
            <a:r>
              <a:rPr lang="en-US" dirty="0"/>
              <a:t>Address interconnection and rate design</a:t>
            </a:r>
          </a:p>
          <a:p>
            <a:pPr lvl="1"/>
            <a:r>
              <a:rPr lang="en-US" dirty="0"/>
              <a:t>Societal and non-energy benefits </a:t>
            </a:r>
          </a:p>
          <a:p>
            <a:pPr lvl="2"/>
            <a:r>
              <a:rPr lang="en-US" dirty="0"/>
              <a:t>GHG emissions reduction, energy education and community engagement, public health and resiliency</a:t>
            </a:r>
          </a:p>
        </p:txBody>
      </p:sp>
    </p:spTree>
    <p:extLst>
      <p:ext uri="{BB962C8B-B14F-4D97-AF65-F5344CB8AC3E}">
        <p14:creationId xmlns:p14="http://schemas.microsoft.com/office/powerpoint/2010/main" val="25759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F6EE-7EF5-471F-A97F-08582D799E67}"/>
              </a:ext>
            </a:extLst>
          </p:cNvPr>
          <p:cNvSpPr>
            <a:spLocks noGrp="1"/>
          </p:cNvSpPr>
          <p:nvPr>
            <p:ph type="title"/>
          </p:nvPr>
        </p:nvSpPr>
        <p:spPr/>
        <p:txBody>
          <a:bodyPr/>
          <a:lstStyle/>
          <a:p>
            <a:r>
              <a:rPr lang="en-US" dirty="0"/>
              <a:t>Achieving Market Transformation</a:t>
            </a:r>
          </a:p>
        </p:txBody>
      </p:sp>
      <p:sp>
        <p:nvSpPr>
          <p:cNvPr id="3" name="Content Placeholder 2">
            <a:extLst>
              <a:ext uri="{FF2B5EF4-FFF2-40B4-BE49-F238E27FC236}">
                <a16:creationId xmlns:a16="http://schemas.microsoft.com/office/drawing/2014/main" id="{B0F78A18-4431-4539-BD14-1A579BFCEF8A}"/>
              </a:ext>
            </a:extLst>
          </p:cNvPr>
          <p:cNvSpPr>
            <a:spLocks noGrp="1"/>
          </p:cNvSpPr>
          <p:nvPr>
            <p:ph idx="1"/>
          </p:nvPr>
        </p:nvSpPr>
        <p:spPr/>
        <p:txBody>
          <a:bodyPr>
            <a:normAutofit fontScale="85000" lnSpcReduction="10000"/>
          </a:bodyPr>
          <a:lstStyle/>
          <a:p>
            <a:r>
              <a:rPr lang="en-US" b="1" dirty="0"/>
              <a:t>To truly evolve as an industry, </a:t>
            </a:r>
            <a:r>
              <a:rPr lang="en-US" dirty="0"/>
              <a:t>state policies and regulations should embrace DERs and microgrids as </a:t>
            </a:r>
            <a:r>
              <a:rPr lang="en-US" b="1" i="1" dirty="0"/>
              <a:t>enhancing</a:t>
            </a:r>
            <a:r>
              <a:rPr lang="en-US" b="1" dirty="0"/>
              <a:t> and upgrading the grid</a:t>
            </a:r>
            <a:r>
              <a:rPr lang="en-US" dirty="0"/>
              <a:t>, not fragmenting it. </a:t>
            </a:r>
          </a:p>
          <a:p>
            <a:r>
              <a:rPr lang="en-US" b="1" dirty="0"/>
              <a:t>Embracing emerging technologies </a:t>
            </a:r>
            <a:r>
              <a:rPr lang="en-US" dirty="0"/>
              <a:t>will foster a more dynamic and interactive 21</a:t>
            </a:r>
            <a:r>
              <a:rPr lang="en-US" baseline="30000" dirty="0"/>
              <a:t>st</a:t>
            </a:r>
            <a:r>
              <a:rPr lang="en-US" dirty="0"/>
              <a:t> century electric grid that encourages a diversity of resources and participants</a:t>
            </a:r>
          </a:p>
          <a:p>
            <a:pPr lvl="1"/>
            <a:r>
              <a:rPr lang="en-US" dirty="0"/>
              <a:t>Spurs innovation and drives down cost</a:t>
            </a:r>
          </a:p>
          <a:p>
            <a:pPr lvl="1"/>
            <a:r>
              <a:rPr lang="en-US" dirty="0"/>
              <a:t>Saves ratepayers $ and increases sustainable economic development </a:t>
            </a:r>
          </a:p>
          <a:p>
            <a:r>
              <a:rPr lang="en-US" b="1" dirty="0"/>
              <a:t>Encourage public-private partnerships </a:t>
            </a:r>
          </a:p>
          <a:p>
            <a:pPr lvl="1"/>
            <a:r>
              <a:rPr lang="en-US" dirty="0"/>
              <a:t>Collaboration with local governments, communities, and businesses </a:t>
            </a:r>
          </a:p>
          <a:p>
            <a:r>
              <a:rPr lang="en-US" b="1" dirty="0"/>
              <a:t>Manage financial risk </a:t>
            </a:r>
          </a:p>
          <a:p>
            <a:pPr lvl="1"/>
            <a:r>
              <a:rPr lang="en-US" dirty="0"/>
              <a:t>Leverage multiple sources of capital and financing of infrastructure - diversified portfolio!!</a:t>
            </a:r>
          </a:p>
          <a:p>
            <a:pPr lvl="2"/>
            <a:r>
              <a:rPr lang="en-US" dirty="0"/>
              <a:t>Venture capital, private equity, tax-exempt/low interest financing for public agencies</a:t>
            </a:r>
          </a:p>
          <a:p>
            <a:r>
              <a:rPr lang="en-US" b="1" dirty="0"/>
              <a:t>Mitigate environmental, physical and insurance risk</a:t>
            </a:r>
          </a:p>
          <a:p>
            <a:pPr lvl="1"/>
            <a:r>
              <a:rPr lang="en-US" dirty="0"/>
              <a:t>Large, centralized infrastructure poses safety hazards</a:t>
            </a:r>
          </a:p>
          <a:p>
            <a:pPr lvl="1"/>
            <a:r>
              <a:rPr lang="en-US" dirty="0"/>
              <a:t>Diversify, decentralize, and downsize large infrastructure </a:t>
            </a:r>
          </a:p>
          <a:p>
            <a:pPr marL="457200" lvl="1" indent="0">
              <a:buNone/>
            </a:pPr>
            <a:endParaRPr lang="en-US" dirty="0"/>
          </a:p>
          <a:p>
            <a:pPr marL="0" indent="0" algn="ctr">
              <a:buNone/>
            </a:pPr>
            <a:r>
              <a:rPr lang="en-US" b="1" i="1" dirty="0">
                <a:solidFill>
                  <a:srgbClr val="00AAFF"/>
                </a:solidFill>
              </a:rPr>
              <a:t>Our 20</a:t>
            </a:r>
            <a:r>
              <a:rPr lang="en-US" b="1" i="1" baseline="30000" dirty="0">
                <a:solidFill>
                  <a:srgbClr val="00AAFF"/>
                </a:solidFill>
              </a:rPr>
              <a:t>th</a:t>
            </a:r>
            <a:r>
              <a:rPr lang="en-US" b="1" i="1" dirty="0">
                <a:solidFill>
                  <a:srgbClr val="00AAFF"/>
                </a:solidFill>
              </a:rPr>
              <a:t> century grid was not built for the severe effects of climate change –   we need our energy infrastructure and business models to EVOLVE</a:t>
            </a:r>
          </a:p>
        </p:txBody>
      </p:sp>
    </p:spTree>
    <p:extLst>
      <p:ext uri="{BB962C8B-B14F-4D97-AF65-F5344CB8AC3E}">
        <p14:creationId xmlns:p14="http://schemas.microsoft.com/office/powerpoint/2010/main" val="282250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40BE-5C2B-49D2-A471-148A7304782B}"/>
              </a:ext>
            </a:extLst>
          </p:cNvPr>
          <p:cNvSpPr>
            <a:spLocks noGrp="1"/>
          </p:cNvSpPr>
          <p:nvPr>
            <p:ph type="title"/>
          </p:nvPr>
        </p:nvSpPr>
        <p:spPr/>
        <p:txBody>
          <a:bodyPr/>
          <a:lstStyle/>
          <a:p>
            <a:r>
              <a:rPr lang="en-US" dirty="0"/>
              <a:t>Hawaii – The postcard from the future </a:t>
            </a:r>
          </a:p>
        </p:txBody>
      </p:sp>
      <p:sp>
        <p:nvSpPr>
          <p:cNvPr id="3" name="Content Placeholder 2">
            <a:extLst>
              <a:ext uri="{FF2B5EF4-FFF2-40B4-BE49-F238E27FC236}">
                <a16:creationId xmlns:a16="http://schemas.microsoft.com/office/drawing/2014/main" id="{A87E0AD6-CC65-4A8C-97EE-99968F80939E}"/>
              </a:ext>
            </a:extLst>
          </p:cNvPr>
          <p:cNvSpPr>
            <a:spLocks noGrp="1"/>
          </p:cNvSpPr>
          <p:nvPr>
            <p:ph idx="1"/>
          </p:nvPr>
        </p:nvSpPr>
        <p:spPr/>
        <p:txBody>
          <a:bodyPr>
            <a:normAutofit/>
          </a:bodyPr>
          <a:lstStyle/>
          <a:p>
            <a:r>
              <a:rPr lang="en-US" b="1" dirty="0"/>
              <a:t>Microgrid Services Tariff (Docket 2018-0163)</a:t>
            </a:r>
          </a:p>
          <a:p>
            <a:pPr lvl="1"/>
            <a:r>
              <a:rPr lang="en-US" dirty="0"/>
              <a:t>Hawaii passed HB 2110 in July 2018 </a:t>
            </a:r>
          </a:p>
          <a:p>
            <a:pPr lvl="1"/>
            <a:r>
              <a:rPr lang="en-US" dirty="0"/>
              <a:t>Directs HPUC </a:t>
            </a:r>
            <a:r>
              <a:rPr lang="en-US"/>
              <a:t>to develop </a:t>
            </a:r>
            <a:r>
              <a:rPr lang="en-US" dirty="0"/>
              <a:t>a microgrid services tariff with standardized interconnection processes and requirements for microgrids </a:t>
            </a:r>
          </a:p>
          <a:p>
            <a:pPr lvl="1"/>
            <a:r>
              <a:rPr lang="en-US" dirty="0"/>
              <a:t>Valuation of microgrid services to create appropriate price signals that incentivize the development of third party microgrids </a:t>
            </a:r>
          </a:p>
          <a:p>
            <a:pPr lvl="1"/>
            <a:r>
              <a:rPr lang="en-US" dirty="0"/>
              <a:t>Proceeding ongoing in 2019, possibly through 2020 </a:t>
            </a:r>
          </a:p>
          <a:p>
            <a:r>
              <a:rPr lang="en-US" b="1" dirty="0"/>
              <a:t>Advocacy</a:t>
            </a:r>
          </a:p>
          <a:p>
            <a:pPr lvl="1"/>
            <a:r>
              <a:rPr lang="en-US" dirty="0"/>
              <a:t>Develop price signals for customer and third-party owned microgrids; avoid utility ownership and onerous customer requirements</a:t>
            </a:r>
          </a:p>
          <a:p>
            <a:pPr lvl="1"/>
            <a:r>
              <a:rPr lang="en-US" dirty="0"/>
              <a:t>Interconnection guidelines should provide flexibility to developer and customer</a:t>
            </a:r>
          </a:p>
          <a:p>
            <a:pPr lvl="1"/>
            <a:r>
              <a:rPr lang="en-US" dirty="0"/>
              <a:t>Tariffs should fully value resiliency benefits, grid support services and provide appropriate customer compensation to spur commercialization</a:t>
            </a:r>
          </a:p>
        </p:txBody>
      </p:sp>
    </p:spTree>
    <p:extLst>
      <p:ext uri="{BB962C8B-B14F-4D97-AF65-F5344CB8AC3E}">
        <p14:creationId xmlns:p14="http://schemas.microsoft.com/office/powerpoint/2010/main" val="400590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C48D-5794-4614-9262-10514E745CA8}"/>
              </a:ext>
            </a:extLst>
          </p:cNvPr>
          <p:cNvSpPr>
            <a:spLocks noGrp="1"/>
          </p:cNvSpPr>
          <p:nvPr>
            <p:ph type="title"/>
          </p:nvPr>
        </p:nvSpPr>
        <p:spPr/>
        <p:txBody>
          <a:bodyPr/>
          <a:lstStyle/>
          <a:p>
            <a:r>
              <a:rPr lang="en-US" dirty="0"/>
              <a:t>California – Postcards received from the islands </a:t>
            </a:r>
          </a:p>
        </p:txBody>
      </p:sp>
      <p:sp>
        <p:nvSpPr>
          <p:cNvPr id="3" name="Content Placeholder 2">
            <a:extLst>
              <a:ext uri="{FF2B5EF4-FFF2-40B4-BE49-F238E27FC236}">
                <a16:creationId xmlns:a16="http://schemas.microsoft.com/office/drawing/2014/main" id="{C4F6BB96-90E9-44A5-BD3A-3AE4A091A928}"/>
              </a:ext>
            </a:extLst>
          </p:cNvPr>
          <p:cNvSpPr>
            <a:spLocks noGrp="1"/>
          </p:cNvSpPr>
          <p:nvPr>
            <p:ph idx="1"/>
          </p:nvPr>
        </p:nvSpPr>
        <p:spPr/>
        <p:txBody>
          <a:bodyPr>
            <a:normAutofit/>
          </a:bodyPr>
          <a:lstStyle/>
          <a:p>
            <a:r>
              <a:rPr lang="en-US" b="1" dirty="0"/>
              <a:t>2018 Legislation – SB 1339 (Stern) </a:t>
            </a:r>
          </a:p>
          <a:p>
            <a:pPr lvl="1"/>
            <a:r>
              <a:rPr lang="en-US" dirty="0"/>
              <a:t>Originally written to create a microgrid services tariff as part of the NEM 3.0 proceeding in 2019 that would provide bill credit for systems that have islanding capabilities. </a:t>
            </a:r>
          </a:p>
          <a:p>
            <a:pPr lvl="2"/>
            <a:r>
              <a:rPr lang="en-US" dirty="0"/>
              <a:t>Pushback from TURN, IOUs, CPUC on cost-shifting concerns and prescriptive language </a:t>
            </a:r>
          </a:p>
          <a:p>
            <a:pPr lvl="1"/>
            <a:r>
              <a:rPr lang="en-US" dirty="0"/>
              <a:t>Amended to direct CPUC to create standardized microgrid interconnection process and </a:t>
            </a:r>
            <a:r>
              <a:rPr lang="en-US" i="1" dirty="0"/>
              <a:t>consideration</a:t>
            </a:r>
            <a:r>
              <a:rPr lang="en-US" dirty="0"/>
              <a:t> of microgrid tariff </a:t>
            </a:r>
          </a:p>
          <a:p>
            <a:pPr lvl="1"/>
            <a:r>
              <a:rPr lang="en-US" dirty="0"/>
              <a:t>Passed CA legislature at 11:30pm on 8/31</a:t>
            </a:r>
          </a:p>
          <a:p>
            <a:pPr lvl="1"/>
            <a:endParaRPr lang="en-US" dirty="0"/>
          </a:p>
          <a:p>
            <a:r>
              <a:rPr lang="en-US" b="1" dirty="0"/>
              <a:t>2019 Implementation (R. 19-XX-XXX) </a:t>
            </a:r>
          </a:p>
          <a:p>
            <a:pPr lvl="1"/>
            <a:r>
              <a:rPr lang="en-US" dirty="0"/>
              <a:t>Advocacy for the development of a microgrid tariff similar to Hawaii in wake of wildfires that incentivizes systems with islanding, load balancing, grid services capabilities and resiliency benefits</a:t>
            </a:r>
          </a:p>
          <a:p>
            <a:pPr lvl="1"/>
            <a:r>
              <a:rPr lang="en-US" dirty="0"/>
              <a:t>Proceeding expected to open Q3/Q4 2019</a:t>
            </a:r>
          </a:p>
        </p:txBody>
      </p:sp>
    </p:spTree>
    <p:extLst>
      <p:ext uri="{BB962C8B-B14F-4D97-AF65-F5344CB8AC3E}">
        <p14:creationId xmlns:p14="http://schemas.microsoft.com/office/powerpoint/2010/main" val="711290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NUMBER_OF_VALID_LAYOUTS" val="7"/>
  <p:tag name="MIO_MST_COLOR_1" val="65,65,65,Dark 1"/>
  <p:tag name="MIO_MST_COLOR_2" val="255,255,255,Light 1"/>
  <p:tag name="MIO_MST_COLOR_3" val="0,95,170,Dark 2"/>
  <p:tag name="MIO_MST_COLOR_4" val="242,242,242,Light 2"/>
  <p:tag name="MIO_MST_COLOR_5" val="0,170,255,Accent 1"/>
  <p:tag name="MIO_MST_COLOR_6" val="105,175,35,Accent 2"/>
  <p:tag name="MIO_MST_COLOR_7" val="255,195,0,Accent 3"/>
  <p:tag name="MIO_MST_COLOR_8" val="225,0,25,Accent 4"/>
  <p:tag name="MIO_MST_COLOR_9" val="230,44,135,Accent 5"/>
  <p:tag name="MIO_MST_COLOR_10" val="85,35,130,Accent 6"/>
  <p:tag name="MIO_MST_COLOR_11" val="0,170,255,"/>
  <p:tag name="MIO_MST_COLOR_12" val="0,170,255,"/>
  <p:tag name="MIO_HDS" val="True"/>
  <p:tag name="MIO_EK" val="3424"/>
  <p:tag name="MIO_UPDATE" val="True"/>
  <p:tag name="MIO_VERSION" val="11.01.2018 10:29:28"/>
  <p:tag name="MIO_DBID" val="73C73887-33A4-466E-AEE2-B02939792462"/>
  <p:tag name="MIO_LASTDOWNLOADED" val="14.03.2019 19:44:50"/>
  <p:tag name="MIO_OBJECTNAME" val="ENGIE Services Master"/>
</p:tagLst>
</file>

<file path=ppt/theme/theme1.xml><?xml version="1.0" encoding="utf-8"?>
<a:theme xmlns:a="http://schemas.openxmlformats.org/drawingml/2006/main" name="Office Theme">
  <a:themeElements>
    <a:clrScheme name="ENGIE 1">
      <a:dk1>
        <a:srgbClr val="414141"/>
      </a:dk1>
      <a:lt1>
        <a:srgbClr val="FFFFFF"/>
      </a:lt1>
      <a:dk2>
        <a:srgbClr val="005FAA"/>
      </a:dk2>
      <a:lt2>
        <a:srgbClr val="F2F2F2"/>
      </a:lt2>
      <a:accent1>
        <a:srgbClr val="00AAFF"/>
      </a:accent1>
      <a:accent2>
        <a:srgbClr val="69AF23"/>
      </a:accent2>
      <a:accent3>
        <a:srgbClr val="FFC300"/>
      </a:accent3>
      <a:accent4>
        <a:srgbClr val="E10019"/>
      </a:accent4>
      <a:accent5>
        <a:srgbClr val="E62C87"/>
      </a:accent5>
      <a:accent6>
        <a:srgbClr val="552382"/>
      </a:accent6>
      <a:hlink>
        <a:srgbClr val="00AAFF"/>
      </a:hlink>
      <a:folHlink>
        <a:srgbClr val="00AA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3EE1984-87E0-462E-981A-35179CA165A5}" vid="{034F7401-10BA-4A0E-BC72-95A24B55E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1711</Words>
  <Application>Microsoft Macintosh PowerPoint</Application>
  <PresentationFormat>On-screen Show (4:3)</PresentationFormat>
  <Paragraphs>215</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.AppleSystemUIFont</vt:lpstr>
      <vt:lpstr>Arial</vt:lpstr>
      <vt:lpstr>Calibri</vt:lpstr>
      <vt:lpstr>Courier New</vt:lpstr>
      <vt:lpstr>Times New Roman</vt:lpstr>
      <vt:lpstr>Wingdings 2</vt:lpstr>
      <vt:lpstr>Office Theme</vt:lpstr>
      <vt:lpstr>PowerPoint Presentation</vt:lpstr>
      <vt:lpstr>ENGIE’s 3D Mission</vt:lpstr>
      <vt:lpstr>Demystifying Resiliency </vt:lpstr>
      <vt:lpstr>Resiliency &amp; Beyond: The Value of DERs</vt:lpstr>
      <vt:lpstr>How to make the 3D-Resilient energy future a reality? </vt:lpstr>
      <vt:lpstr>Market-based policy solutions for resiliency</vt:lpstr>
      <vt:lpstr>Achieving Market Transformation</vt:lpstr>
      <vt:lpstr>Hawaii – The postcard from the future </vt:lpstr>
      <vt:lpstr>California – Postcards received from the islands </vt:lpstr>
      <vt:lpstr>California – More resiliency policy needed</vt:lpstr>
      <vt:lpstr>PowerPoint Presentation</vt:lpstr>
      <vt:lpstr>A microgrid is an energy supply network built around local power and heat generation facilities</vt:lpstr>
      <vt:lpstr>Alameda County Santa Rita Jail Microgrid</vt:lpstr>
      <vt:lpstr>Longwood Medical Center Energy System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Detrio</dc:creator>
  <cp:lastModifiedBy>Microsoft Office User</cp:lastModifiedBy>
  <cp:revision>36</cp:revision>
  <dcterms:created xsi:type="dcterms:W3CDTF">2018-01-11T18:29:29Z</dcterms:created>
  <dcterms:modified xsi:type="dcterms:W3CDTF">2019-06-13T20:08:19Z</dcterms:modified>
</cp:coreProperties>
</file>