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5" autoAdjust="0"/>
    <p:restoredTop sz="44715" autoAdjust="0"/>
  </p:normalViewPr>
  <p:slideViewPr>
    <p:cSldViewPr snapToGrid="0">
      <p:cViewPr varScale="1">
        <p:scale>
          <a:sx n="41" d="100"/>
          <a:sy n="41" d="100"/>
        </p:scale>
        <p:origin x="2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60DB5-4186-4C90-B6A5-73A64CF1EC24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6ADA-731C-459B-858D-F6762C1A4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66ADA-731C-459B-858D-F6762C1A43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6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66ADA-731C-459B-858D-F6762C1A43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59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66ADA-731C-459B-858D-F6762C1A43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2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66ADA-731C-459B-858D-F6762C1A43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83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66ADA-731C-459B-858D-F6762C1A43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27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66ADA-731C-459B-858D-F6762C1A43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8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2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2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7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7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7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5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2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3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A14B-9A86-4F0A-8E2C-AB9C13F6F0F9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DC94-ACA4-4452-BA37-914B8C9B4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mailto:tony.choi@calpinesolutions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3286125" y="4024669"/>
            <a:ext cx="8509443" cy="1327759"/>
          </a:xfrm>
          <a:prstGeom prst="homePlate">
            <a:avLst>
              <a:gd name="adj" fmla="val 25622"/>
            </a:avLst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b="1" dirty="0" smtClean="0">
                <a:solidFill>
                  <a:schemeClr val="accent5"/>
                </a:solidFill>
              </a:rPr>
              <a:t>Big Data service for CCA DERs:  </a:t>
            </a:r>
          </a:p>
          <a:p>
            <a:pPr lvl="1"/>
            <a:r>
              <a:rPr lang="en-US" sz="2000" b="1" dirty="0" smtClean="0">
                <a:solidFill>
                  <a:schemeClr val="accent5"/>
                </a:solidFill>
              </a:rPr>
              <a:t>1.  CCA Insight platform houses interval data and related analytics.</a:t>
            </a:r>
          </a:p>
          <a:p>
            <a:pPr lvl="1"/>
            <a:r>
              <a:rPr lang="en-US" sz="2000" b="1" dirty="0" smtClean="0">
                <a:solidFill>
                  <a:schemeClr val="accent5"/>
                </a:solidFill>
              </a:rPr>
              <a:t>2.  Collaborate with clients and DER experts to build useful tools.</a:t>
            </a:r>
          </a:p>
        </p:txBody>
      </p:sp>
      <p:sp>
        <p:nvSpPr>
          <p:cNvPr id="8" name="Pentagon 7"/>
          <p:cNvSpPr/>
          <p:nvPr/>
        </p:nvSpPr>
        <p:spPr>
          <a:xfrm>
            <a:off x="484908" y="937119"/>
            <a:ext cx="9084977" cy="1273940"/>
          </a:xfrm>
          <a:prstGeom prst="homePlate">
            <a:avLst>
              <a:gd name="adj" fmla="val 51967"/>
            </a:avLst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b="1" dirty="0" smtClean="0"/>
              <a:t>Provide reliable data management services to </a:t>
            </a:r>
            <a:r>
              <a:rPr lang="en-US" sz="2000" b="1" dirty="0"/>
              <a:t>support CCA </a:t>
            </a:r>
            <a:r>
              <a:rPr lang="en-US" sz="2000" b="1" dirty="0" smtClean="0"/>
              <a:t>growth.</a:t>
            </a:r>
            <a:endParaRPr lang="en-US" sz="1600" b="1" dirty="0" smtClean="0"/>
          </a:p>
        </p:txBody>
      </p:sp>
      <p:sp>
        <p:nvSpPr>
          <p:cNvPr id="9" name="Pentagon 8"/>
          <p:cNvSpPr/>
          <p:nvPr/>
        </p:nvSpPr>
        <p:spPr>
          <a:xfrm>
            <a:off x="1979112" y="2417523"/>
            <a:ext cx="8730641" cy="1327759"/>
          </a:xfrm>
          <a:prstGeom prst="homePlate">
            <a:avLst>
              <a:gd name="adj" fmla="val 50000"/>
            </a:avLst>
          </a:prstGeom>
          <a:solidFill>
            <a:schemeClr val="accent6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b="1" dirty="0" smtClean="0"/>
              <a:t>Provide enhanced support for data access and analysis across CCA business functions.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84908" y="200856"/>
            <a:ext cx="9246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June 5 Panel	Big Data Management; Unlocking the Future of DER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484908" y="5837128"/>
            <a:ext cx="11310660" cy="526093"/>
          </a:xfrm>
          <a:prstGeom prst="homePlate">
            <a:avLst>
              <a:gd name="adj" fmla="val 256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Big Data Analytics:  Data </a:t>
            </a:r>
            <a:r>
              <a:rPr lang="en-US" sz="2000" b="1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Information  Knowledge  Insights</a:t>
            </a:r>
            <a:endParaRPr lang="en-US" sz="2000" b="1" dirty="0" smtClean="0">
              <a:solidFill>
                <a:schemeClr val="accent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4908" y="2417523"/>
            <a:ext cx="1494204" cy="1327759"/>
          </a:xfrm>
          <a:prstGeom prst="rect">
            <a:avLst/>
          </a:prstGeom>
          <a:gradFill flip="none" rotWithShape="1">
            <a:gsLst>
              <a:gs pos="25000">
                <a:schemeClr val="accent1">
                  <a:lumMod val="75000"/>
                  <a:alpha val="80000"/>
                </a:schemeClr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4908" y="4024669"/>
            <a:ext cx="2801217" cy="1327759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75000"/>
                  <a:alpha val="80000"/>
                </a:schemeClr>
              </a:gs>
              <a:gs pos="43000">
                <a:schemeClr val="accent6">
                  <a:lumMod val="75000"/>
                  <a:alpha val="70000"/>
                </a:schemeClr>
              </a:gs>
              <a:gs pos="100000">
                <a:schemeClr val="accent4">
                  <a:alpha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:\Users\tchoi\Desktop\Calpine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548" y="200856"/>
            <a:ext cx="2446020" cy="521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417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471055" y="937118"/>
            <a:ext cx="9698181" cy="4511703"/>
          </a:xfrm>
          <a:prstGeom prst="homePlate">
            <a:avLst>
              <a:gd name="adj" fmla="val 23976"/>
            </a:avLst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Provide </a:t>
            </a:r>
            <a:r>
              <a:rPr lang="en-US" sz="2400" b="1" dirty="0"/>
              <a:t>reliable data management services to support CCA growth</a:t>
            </a:r>
            <a:r>
              <a:rPr lang="en-US" sz="2400" b="1" dirty="0" smtClean="0"/>
              <a:t>. Since Jan 2017:</a:t>
            </a:r>
            <a:endParaRPr lang="en-US" sz="2400" b="1" dirty="0"/>
          </a:p>
          <a:p>
            <a:endParaRPr lang="en-US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Implemented data management and call center for 9 </a:t>
            </a:r>
            <a:r>
              <a:rPr lang="en-US" sz="2000" b="1" dirty="0"/>
              <a:t>new CCA </a:t>
            </a:r>
            <a:r>
              <a:rPr lang="en-US" sz="2000" b="1" dirty="0" smtClean="0"/>
              <a:t>programs.  Implemented or implementing 36 enrollment phases.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Worked with IOUs to improve customer service and billing processes.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/>
              <a:t>Opened </a:t>
            </a:r>
            <a:r>
              <a:rPr lang="en-US" sz="2000" b="1" dirty="0" smtClean="0"/>
              <a:t>Class A CCA </a:t>
            </a:r>
            <a:r>
              <a:rPr lang="en-US" sz="2000" b="1" dirty="0"/>
              <a:t>call center </a:t>
            </a:r>
            <a:r>
              <a:rPr lang="en-US" sz="2000" b="1" dirty="0" smtClean="0"/>
              <a:t>in </a:t>
            </a:r>
            <a:r>
              <a:rPr lang="en-US" sz="2000" b="1" dirty="0"/>
              <a:t>Santa Rosa and </a:t>
            </a:r>
            <a:r>
              <a:rPr lang="en-US" sz="2000" b="1" dirty="0" smtClean="0"/>
              <a:t>staffed a second call center in Pittsburg, working with Future Build, a local workforce development agency.</a:t>
            </a:r>
            <a:endParaRPr lang="en-US" sz="2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Growing the CCA team. We are now comprised of 8 managers and 67 analysts &amp; specialists in data, billing and account management functions.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054" y="200856"/>
            <a:ext cx="9260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June 5 Panel	Big Data Management; Unlocking the Future of DER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471054" y="5837128"/>
            <a:ext cx="11324513" cy="526093"/>
          </a:xfrm>
          <a:prstGeom prst="homePlate">
            <a:avLst>
              <a:gd name="adj" fmla="val 256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Big Data Analytics:  Data </a:t>
            </a:r>
            <a:r>
              <a:rPr lang="en-US" sz="2000" b="1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Information  Knowledge  Insights</a:t>
            </a:r>
            <a:endParaRPr lang="en-US" sz="2000" b="1" dirty="0" smtClean="0">
              <a:solidFill>
                <a:schemeClr val="accent5"/>
              </a:solidFill>
            </a:endParaRPr>
          </a:p>
        </p:txBody>
      </p:sp>
      <p:pic>
        <p:nvPicPr>
          <p:cNvPr id="11" name="Picture 10" descr="C:\Users\tchoi\Desktop\Calpine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548" y="200856"/>
            <a:ext cx="2446020" cy="521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260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/>
        </p:nvSpPr>
        <p:spPr>
          <a:xfrm>
            <a:off x="1717965" y="893080"/>
            <a:ext cx="9213271" cy="4621156"/>
          </a:xfrm>
          <a:prstGeom prst="homePlate">
            <a:avLst>
              <a:gd name="adj" fmla="val 21440"/>
            </a:avLst>
          </a:prstGeom>
          <a:solidFill>
            <a:schemeClr val="accent6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Business </a:t>
            </a:r>
            <a:r>
              <a:rPr lang="en-US" sz="2400" b="1" dirty="0"/>
              <a:t>Solutions </a:t>
            </a:r>
            <a:r>
              <a:rPr lang="en-US" sz="2400" b="1" dirty="0" smtClean="0"/>
              <a:t>team provides client </a:t>
            </a:r>
            <a:r>
              <a:rPr lang="en-US" sz="2400" b="1" dirty="0"/>
              <a:t>support for data access and analysis across </a:t>
            </a:r>
            <a:r>
              <a:rPr lang="en-US" sz="2400" b="1" dirty="0" smtClean="0"/>
              <a:t>various CCA business functions.</a:t>
            </a:r>
          </a:p>
          <a:p>
            <a:endParaRPr lang="en-US" sz="2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Business </a:t>
            </a:r>
            <a:r>
              <a:rPr lang="en-US" sz="2000" b="1" dirty="0"/>
              <a:t>analysts </a:t>
            </a:r>
            <a:r>
              <a:rPr lang="en-US" sz="2000" b="1" dirty="0" smtClean="0"/>
              <a:t>translate CCA requests to technical requirements.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Implemented speech analytics to broader customer calls analysis, including call tone, trending keywords, </a:t>
            </a:r>
            <a:r>
              <a:rPr lang="en-US" sz="2000" b="1" dirty="0"/>
              <a:t>agent </a:t>
            </a:r>
            <a:r>
              <a:rPr lang="en-US" sz="2000" b="1" dirty="0" smtClean="0"/>
              <a:t>performance and quality management.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 smtClean="0"/>
              <a:t>Developed </a:t>
            </a:r>
            <a:r>
              <a:rPr lang="en-US" sz="2000" b="1" dirty="0" err="1" smtClean="0"/>
              <a:t>PowerBI</a:t>
            </a:r>
            <a:r>
              <a:rPr lang="en-US" sz="2000" b="1" dirty="0" smtClean="0"/>
              <a:t> platform to pull together information from various systems and make instantly accessible, e.g. opt out trends, revenues by customer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484908" y="200856"/>
            <a:ext cx="9246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June 5 Panel	Big Data Management; Unlocking the Future of DER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471054" y="5837128"/>
            <a:ext cx="11324513" cy="526093"/>
          </a:xfrm>
          <a:prstGeom prst="homePlate">
            <a:avLst>
              <a:gd name="adj" fmla="val 256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Big Data Analytics:  Data </a:t>
            </a:r>
            <a:r>
              <a:rPr lang="en-US" sz="2000" b="1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Information  Knowledge  Insights</a:t>
            </a:r>
            <a:endParaRPr lang="en-US" sz="2000" b="1" dirty="0" smtClean="0">
              <a:solidFill>
                <a:schemeClr val="accent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4908" y="893080"/>
            <a:ext cx="1233057" cy="4621155"/>
          </a:xfrm>
          <a:prstGeom prst="rect">
            <a:avLst/>
          </a:prstGeom>
          <a:gradFill flip="none" rotWithShape="1">
            <a:gsLst>
              <a:gs pos="25000">
                <a:schemeClr val="accent1">
                  <a:lumMod val="75000"/>
                  <a:alpha val="80000"/>
                </a:schemeClr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:\Users\tchoi\Desktop\Calpine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548" y="200856"/>
            <a:ext cx="2446020" cy="521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40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3286125" y="831274"/>
            <a:ext cx="8509443" cy="4668982"/>
          </a:xfrm>
          <a:prstGeom prst="homePlate">
            <a:avLst>
              <a:gd name="adj" fmla="val 21607"/>
            </a:avLst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accent5"/>
                </a:solidFill>
              </a:rPr>
              <a:t>Big Data service for DERs:  </a:t>
            </a:r>
            <a:endParaRPr lang="en-US" sz="2000" b="1" dirty="0" smtClean="0">
              <a:solidFill>
                <a:schemeClr val="accent5"/>
              </a:solidFill>
            </a:endParaRPr>
          </a:p>
          <a:p>
            <a:endParaRPr lang="en-US" sz="2000" b="1" dirty="0">
              <a:solidFill>
                <a:schemeClr val="accent5"/>
              </a:solidFill>
            </a:endParaRPr>
          </a:p>
          <a:p>
            <a:r>
              <a:rPr lang="en-US" sz="2000" dirty="0" smtClean="0">
                <a:solidFill>
                  <a:schemeClr val="accent5"/>
                </a:solidFill>
              </a:rPr>
              <a:t>Launched </a:t>
            </a:r>
            <a:r>
              <a:rPr lang="en-US" sz="2000" i="1" dirty="0" smtClean="0">
                <a:solidFill>
                  <a:schemeClr val="accent5"/>
                </a:solidFill>
              </a:rPr>
              <a:t>CCA Insights</a:t>
            </a:r>
            <a:r>
              <a:rPr lang="en-US" sz="2000" dirty="0" smtClean="0">
                <a:solidFill>
                  <a:schemeClr val="accent5"/>
                </a:solidFill>
              </a:rPr>
              <a:t> which runs </a:t>
            </a:r>
            <a:r>
              <a:rPr lang="en-US" sz="2000" dirty="0">
                <a:solidFill>
                  <a:schemeClr val="accent5"/>
                </a:solidFill>
              </a:rPr>
              <a:t>on </a:t>
            </a:r>
            <a:r>
              <a:rPr lang="en-US" sz="2000" dirty="0" err="1" smtClean="0">
                <a:solidFill>
                  <a:schemeClr val="accent5"/>
                </a:solidFill>
              </a:rPr>
              <a:t>GoodData’s</a:t>
            </a:r>
            <a:r>
              <a:rPr lang="en-US" sz="2000" dirty="0" smtClean="0">
                <a:solidFill>
                  <a:schemeClr val="accent5"/>
                </a:solidFill>
              </a:rPr>
              <a:t> analytics engine. </a:t>
            </a:r>
            <a:r>
              <a:rPr lang="en-US" sz="2000" i="1" dirty="0" smtClean="0">
                <a:solidFill>
                  <a:schemeClr val="accent5"/>
                </a:solidFill>
              </a:rPr>
              <a:t>CCA Insights </a:t>
            </a:r>
            <a:r>
              <a:rPr lang="en-US" sz="2000" dirty="0" smtClean="0">
                <a:solidFill>
                  <a:schemeClr val="accent5"/>
                </a:solidFill>
              </a:rPr>
              <a:t>provides clients with easy access to years of interval data. </a:t>
            </a:r>
            <a:endParaRPr lang="en-US" sz="2000" dirty="0">
              <a:solidFill>
                <a:schemeClr val="accent5"/>
              </a:solidFill>
            </a:endParaRPr>
          </a:p>
          <a:p>
            <a:endParaRPr lang="en-US" sz="2000" dirty="0">
              <a:solidFill>
                <a:schemeClr val="accent5"/>
              </a:solidFill>
            </a:endParaRPr>
          </a:p>
          <a:p>
            <a:r>
              <a:rPr lang="en-US" sz="2000" dirty="0" smtClean="0">
                <a:solidFill>
                  <a:schemeClr val="accent5"/>
                </a:solidFill>
              </a:rPr>
              <a:t>Adding </a:t>
            </a:r>
            <a:r>
              <a:rPr lang="en-US" sz="2000" dirty="0">
                <a:solidFill>
                  <a:schemeClr val="accent5"/>
                </a:solidFill>
              </a:rPr>
              <a:t>weather </a:t>
            </a:r>
            <a:r>
              <a:rPr lang="en-US" sz="2000" dirty="0" smtClean="0">
                <a:solidFill>
                  <a:schemeClr val="accent5"/>
                </a:solidFill>
              </a:rPr>
              <a:t>data, CAISO </a:t>
            </a:r>
            <a:r>
              <a:rPr lang="en-US" sz="2000" dirty="0">
                <a:solidFill>
                  <a:schemeClr val="accent5"/>
                </a:solidFill>
              </a:rPr>
              <a:t>prices, </a:t>
            </a:r>
            <a:r>
              <a:rPr lang="en-US" sz="2000" dirty="0" smtClean="0">
                <a:solidFill>
                  <a:schemeClr val="accent5"/>
                </a:solidFill>
              </a:rPr>
              <a:t>rates and many other current and future data sets </a:t>
            </a:r>
            <a:r>
              <a:rPr lang="en-US" sz="2000" dirty="0">
                <a:solidFill>
                  <a:schemeClr val="accent5"/>
                </a:solidFill>
              </a:rPr>
              <a:t>for full </a:t>
            </a:r>
            <a:r>
              <a:rPr lang="en-US" sz="2000" dirty="0" smtClean="0">
                <a:solidFill>
                  <a:schemeClr val="accent5"/>
                </a:solidFill>
              </a:rPr>
              <a:t>context and filtering</a:t>
            </a:r>
            <a:r>
              <a:rPr lang="en-US" sz="2000" dirty="0">
                <a:solidFill>
                  <a:schemeClr val="accent5"/>
                </a:solidFill>
              </a:rPr>
              <a:t>. </a:t>
            </a:r>
            <a:endParaRPr lang="en-US" sz="2000" dirty="0" smtClean="0">
              <a:solidFill>
                <a:schemeClr val="accent5"/>
              </a:solidFill>
            </a:endParaRPr>
          </a:p>
          <a:p>
            <a:endParaRPr lang="en-US" sz="2000" dirty="0">
              <a:solidFill>
                <a:schemeClr val="accent5"/>
              </a:solidFill>
            </a:endParaRPr>
          </a:p>
          <a:p>
            <a:r>
              <a:rPr lang="en-US" sz="2000" dirty="0" err="1" smtClean="0">
                <a:solidFill>
                  <a:schemeClr val="accent5"/>
                </a:solidFill>
              </a:rPr>
              <a:t>GoodData</a:t>
            </a:r>
            <a:r>
              <a:rPr lang="en-US" sz="2000" dirty="0" smtClean="0">
                <a:solidFill>
                  <a:schemeClr val="accent5"/>
                </a:solidFill>
              </a:rPr>
              <a:t> brings a wealth of data expertise, including advanced </a:t>
            </a:r>
            <a:r>
              <a:rPr lang="en-US" sz="2000" dirty="0">
                <a:solidFill>
                  <a:schemeClr val="accent5"/>
                </a:solidFill>
              </a:rPr>
              <a:t>analytics </a:t>
            </a:r>
            <a:r>
              <a:rPr lang="en-US" sz="2000" dirty="0" smtClean="0">
                <a:solidFill>
                  <a:schemeClr val="accent5"/>
                </a:solidFill>
              </a:rPr>
              <a:t>capabilities to accelerate insight.</a:t>
            </a:r>
          </a:p>
          <a:p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4908" y="200856"/>
            <a:ext cx="9246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June 5 Panel	Big Data Management; Unlocking the Future of DER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471054" y="5837128"/>
            <a:ext cx="11324513" cy="526093"/>
          </a:xfrm>
          <a:prstGeom prst="homePlate">
            <a:avLst>
              <a:gd name="adj" fmla="val 256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Big Data Analytics:  Data </a:t>
            </a:r>
            <a:r>
              <a:rPr lang="en-US" sz="2000" b="1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Information  Knowledge  Insights</a:t>
            </a:r>
            <a:endParaRPr lang="en-US" sz="2000" b="1" dirty="0" smtClean="0">
              <a:solidFill>
                <a:schemeClr val="accent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4908" y="831274"/>
            <a:ext cx="2801217" cy="4668981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75000"/>
                  <a:alpha val="80000"/>
                </a:schemeClr>
              </a:gs>
              <a:gs pos="43000">
                <a:schemeClr val="accent6">
                  <a:lumMod val="75000"/>
                  <a:alpha val="70000"/>
                </a:schemeClr>
              </a:gs>
              <a:gs pos="100000">
                <a:schemeClr val="accent4">
                  <a:alpha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:\Users\tchoi\Desktop\Calpine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548" y="200856"/>
            <a:ext cx="2446020" cy="5213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02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3286125" y="831274"/>
            <a:ext cx="8509443" cy="4668982"/>
          </a:xfrm>
          <a:prstGeom prst="homePlate">
            <a:avLst>
              <a:gd name="adj" fmla="val 21607"/>
            </a:avLst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accent5"/>
                </a:solidFill>
              </a:rPr>
              <a:t>Big Data service for DERs:  </a:t>
            </a:r>
          </a:p>
          <a:p>
            <a:endParaRPr lang="en-US" sz="2000" dirty="0">
              <a:solidFill>
                <a:schemeClr val="accent5"/>
              </a:solidFill>
            </a:endParaRPr>
          </a:p>
          <a:p>
            <a:r>
              <a:rPr lang="en-US" sz="2000" b="1" dirty="0" smtClean="0">
                <a:solidFill>
                  <a:schemeClr val="accent5"/>
                </a:solidFill>
              </a:rPr>
              <a:t>Collaborate with Clients and DER </a:t>
            </a:r>
            <a:r>
              <a:rPr lang="en-US" sz="2000" b="1" dirty="0">
                <a:solidFill>
                  <a:schemeClr val="accent5"/>
                </a:solidFill>
              </a:rPr>
              <a:t>experts to understand all nuances</a:t>
            </a:r>
          </a:p>
          <a:p>
            <a:endParaRPr lang="en-US" sz="2000" b="1" dirty="0">
              <a:solidFill>
                <a:schemeClr val="accent5"/>
              </a:solidFill>
            </a:endParaRPr>
          </a:p>
          <a:p>
            <a:r>
              <a:rPr lang="en-US" sz="2000" i="1" dirty="0">
                <a:solidFill>
                  <a:schemeClr val="accent5"/>
                </a:solidFill>
              </a:rPr>
              <a:t>CCA Insights </a:t>
            </a:r>
            <a:r>
              <a:rPr lang="en-US" sz="2000" dirty="0">
                <a:solidFill>
                  <a:schemeClr val="accent5"/>
                </a:solidFill>
              </a:rPr>
              <a:t>can be leveraged to </a:t>
            </a:r>
            <a:r>
              <a:rPr lang="en-US" sz="2000" dirty="0" smtClean="0">
                <a:solidFill>
                  <a:schemeClr val="accent5"/>
                </a:solidFill>
              </a:rPr>
              <a:t>assess and track DER </a:t>
            </a:r>
            <a:r>
              <a:rPr lang="en-US" sz="2000" dirty="0">
                <a:solidFill>
                  <a:schemeClr val="accent5"/>
                </a:solidFill>
              </a:rPr>
              <a:t>opportunities. </a:t>
            </a:r>
            <a:r>
              <a:rPr lang="en-US" sz="2000" dirty="0" smtClean="0">
                <a:solidFill>
                  <a:schemeClr val="accent5"/>
                </a:solidFill>
              </a:rPr>
              <a:t> However, it takes experts to extract insights to implement DER programs. </a:t>
            </a:r>
          </a:p>
          <a:p>
            <a:endParaRPr lang="en-US" sz="2000" dirty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/>
                </a:solidFill>
              </a:rPr>
              <a:t>Olivine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</a:rPr>
              <a:t>Integral Analytics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/>
                </a:solidFill>
              </a:rPr>
              <a:t>Custom Energy Solutions</a:t>
            </a:r>
            <a:endParaRPr lang="en-US" sz="2000" dirty="0">
              <a:solidFill>
                <a:schemeClr val="accent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accent5"/>
                </a:solidFill>
              </a:rPr>
              <a:t>Itron</a:t>
            </a:r>
            <a:endParaRPr lang="en-US" sz="2000" dirty="0" smtClean="0">
              <a:solidFill>
                <a:schemeClr val="accent5"/>
              </a:solidFill>
            </a:endParaRPr>
          </a:p>
          <a:p>
            <a:endParaRPr lang="en-US" sz="2000" dirty="0" smtClean="0">
              <a:solidFill>
                <a:schemeClr val="accent5"/>
              </a:solidFill>
            </a:endParaRPr>
          </a:p>
          <a:p>
            <a:r>
              <a:rPr lang="en-US" sz="2000" i="1" dirty="0" smtClean="0">
                <a:solidFill>
                  <a:schemeClr val="accent5"/>
                </a:solidFill>
              </a:rPr>
              <a:t>CCA Insights </a:t>
            </a:r>
            <a:r>
              <a:rPr lang="en-US" sz="2000" dirty="0" smtClean="0">
                <a:solidFill>
                  <a:schemeClr val="accent5"/>
                </a:solidFill>
              </a:rPr>
              <a:t>continuously built out to support DER programs.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4908" y="200856"/>
            <a:ext cx="9246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June 5 Panel	Big Data Management; Unlocking the Future of DER</a:t>
            </a:r>
            <a:endParaRPr lang="en-US" dirty="0"/>
          </a:p>
        </p:txBody>
      </p:sp>
      <p:sp>
        <p:nvSpPr>
          <p:cNvPr id="10" name="Pentagon 9"/>
          <p:cNvSpPr/>
          <p:nvPr/>
        </p:nvSpPr>
        <p:spPr>
          <a:xfrm>
            <a:off x="471054" y="5837128"/>
            <a:ext cx="11324513" cy="526093"/>
          </a:xfrm>
          <a:prstGeom prst="homePlate">
            <a:avLst>
              <a:gd name="adj" fmla="val 256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Big Data Analytics:  Data </a:t>
            </a:r>
            <a:r>
              <a:rPr lang="en-US" sz="2000" b="1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Information  Knowledge  Insights</a:t>
            </a:r>
            <a:endParaRPr lang="en-US" sz="2000" b="1" dirty="0" smtClean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908" y="831274"/>
            <a:ext cx="2801217" cy="4668981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75000"/>
                  <a:alpha val="80000"/>
                </a:schemeClr>
              </a:gs>
              <a:gs pos="43000">
                <a:schemeClr val="accent6">
                  <a:lumMod val="75000"/>
                  <a:alpha val="70000"/>
                </a:schemeClr>
              </a:gs>
              <a:gs pos="100000">
                <a:schemeClr val="accent4">
                  <a:alpha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:\Users\tchoi\Desktop\Calpine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548" y="200856"/>
            <a:ext cx="2446020" cy="5213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7352709" y="3542047"/>
            <a:ext cx="2379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We welcome partnerships!</a:t>
            </a:r>
          </a:p>
        </p:txBody>
      </p:sp>
    </p:spTree>
    <p:extLst>
      <p:ext uri="{BB962C8B-B14F-4D97-AF65-F5344CB8AC3E}">
        <p14:creationId xmlns:p14="http://schemas.microsoft.com/office/powerpoint/2010/main" val="11293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tchoi\Desktop\Calpine Solutions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719" y="1384925"/>
            <a:ext cx="5985165" cy="13898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411972" y="3632577"/>
            <a:ext cx="5652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Tony Choi</a:t>
            </a:r>
          </a:p>
          <a:p>
            <a:pPr algn="ctr"/>
            <a:r>
              <a:rPr lang="en-US" dirty="0" smtClean="0"/>
              <a:t>Director of CCA Business Solutions</a:t>
            </a:r>
          </a:p>
          <a:p>
            <a:pPr algn="ctr"/>
            <a:r>
              <a:rPr lang="en-US" dirty="0" smtClean="0">
                <a:hlinkClick r:id="rId4"/>
              </a:rPr>
              <a:t>tony.choi@calpinesolutions.com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Pentagon 5"/>
          <p:cNvSpPr/>
          <p:nvPr/>
        </p:nvSpPr>
        <p:spPr>
          <a:xfrm>
            <a:off x="471054" y="5837128"/>
            <a:ext cx="11324513" cy="526093"/>
          </a:xfrm>
          <a:prstGeom prst="homePlate">
            <a:avLst>
              <a:gd name="adj" fmla="val 2562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5"/>
                </a:solidFill>
              </a:rPr>
              <a:t>Thank you!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908" y="200856"/>
            <a:ext cx="92469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June 5 Panel	Big Data Management; Unlocking the Future of 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2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447</Words>
  <Application>Microsoft Macintosh PowerPoint</Application>
  <PresentationFormat>Widescreen</PresentationFormat>
  <Paragraphs>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Choi</dc:creator>
  <cp:lastModifiedBy>Microsoft Office User</cp:lastModifiedBy>
  <cp:revision>112</cp:revision>
  <dcterms:created xsi:type="dcterms:W3CDTF">2018-05-27T18:28:56Z</dcterms:created>
  <dcterms:modified xsi:type="dcterms:W3CDTF">2018-06-06T16:23:04Z</dcterms:modified>
</cp:coreProperties>
</file>