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2"/>
  </p:notesMasterIdLst>
  <p:handoutMasterIdLst>
    <p:handoutMasterId r:id="rId23"/>
  </p:handoutMasterIdLst>
  <p:sldIdLst>
    <p:sldId id="338" r:id="rId2"/>
    <p:sldId id="360" r:id="rId3"/>
    <p:sldId id="361" r:id="rId4"/>
    <p:sldId id="378" r:id="rId5"/>
    <p:sldId id="362" r:id="rId6"/>
    <p:sldId id="352" r:id="rId7"/>
    <p:sldId id="356" r:id="rId8"/>
    <p:sldId id="367" r:id="rId9"/>
    <p:sldId id="373" r:id="rId10"/>
    <p:sldId id="364" r:id="rId11"/>
    <p:sldId id="365" r:id="rId12"/>
    <p:sldId id="372" r:id="rId13"/>
    <p:sldId id="366" r:id="rId14"/>
    <p:sldId id="368" r:id="rId15"/>
    <p:sldId id="374" r:id="rId16"/>
    <p:sldId id="375" r:id="rId17"/>
    <p:sldId id="376" r:id="rId18"/>
    <p:sldId id="377" r:id="rId19"/>
    <p:sldId id="369" r:id="rId20"/>
    <p:sldId id="34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C00"/>
    <a:srgbClr val="D87233"/>
    <a:srgbClr val="DEFF94"/>
    <a:srgbClr val="90D5F8"/>
    <a:srgbClr val="69C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61535C-B7EC-4A8A-8B8C-B9307FD1DD9D}">
  <a:tblStyle styleId="{E961535C-B7EC-4A8A-8B8C-B9307FD1DD9D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0"/>
    <p:restoredTop sz="94715"/>
  </p:normalViewPr>
  <p:slideViewPr>
    <p:cSldViewPr snapToGrid="0" snapToObjects="1">
      <p:cViewPr varScale="1">
        <p:scale>
          <a:sx n="124" d="100"/>
          <a:sy n="124" d="100"/>
        </p:scale>
        <p:origin x="168" y="2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AFD1D-13DD-114E-B92B-9A86345E3876}" type="datetimeFigureOut">
              <a:rPr lang="en-US" smtClean="0"/>
              <a:t>6/2/18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F29A2-07E4-624F-862A-83B3321D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168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3820600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Open Sans"/>
        <a:ea typeface="Open Sans"/>
        <a:cs typeface="Open San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78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330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0777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6763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3757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5074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5837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6271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7941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0260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8683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4001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0853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2302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9792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0225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6208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9834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483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213275" y="1587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7125"/>
              </a:buClr>
              <a:buFont typeface="Roboto"/>
              <a:buNone/>
              <a:defRPr sz="2800" b="0" i="0" u="none" strike="noStrike" cap="none">
                <a:solidFill>
                  <a:srgbClr val="E5712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785650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7" name="Shape 24" descr="kevala logo k only.pn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389878" y="171695"/>
            <a:ext cx="622348" cy="6080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5"/>
          <p:cNvSpPr/>
          <p:nvPr userDrawn="1"/>
        </p:nvSpPr>
        <p:spPr>
          <a:xfrm>
            <a:off x="50" y="4839629"/>
            <a:ext cx="9144000" cy="303896"/>
          </a:xfrm>
          <a:prstGeom prst="rect">
            <a:avLst/>
          </a:prstGeom>
          <a:solidFill>
            <a:srgbClr val="24529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7125"/>
              </a:buClr>
              <a:buFont typeface="Roboto"/>
              <a:buNone/>
              <a:defRPr sz="3600" b="0" i="0" u="none" strike="noStrike" cap="none">
                <a:solidFill>
                  <a:srgbClr val="E5712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algn="ctr">
              <a:spcBef>
                <a:spcPts val="0"/>
              </a:spcBef>
              <a:buClr>
                <a:srgbClr val="E57125"/>
              </a:buClr>
              <a:buFont typeface="Arial"/>
              <a:buNone/>
              <a:defRPr sz="3600">
                <a:solidFill>
                  <a:srgbClr val="E57125"/>
                </a:solidFill>
              </a:defRPr>
            </a:lvl2pPr>
            <a:lvl3pPr lvl="2" indent="0" algn="ctr">
              <a:spcBef>
                <a:spcPts val="0"/>
              </a:spcBef>
              <a:buClr>
                <a:srgbClr val="E57125"/>
              </a:buClr>
              <a:buFont typeface="Arial"/>
              <a:buNone/>
              <a:defRPr sz="3600">
                <a:solidFill>
                  <a:srgbClr val="E57125"/>
                </a:solidFill>
              </a:defRPr>
            </a:lvl3pPr>
            <a:lvl4pPr lvl="3" indent="0" algn="ctr">
              <a:spcBef>
                <a:spcPts val="0"/>
              </a:spcBef>
              <a:buClr>
                <a:srgbClr val="E57125"/>
              </a:buClr>
              <a:buFont typeface="Arial"/>
              <a:buNone/>
              <a:defRPr sz="3600">
                <a:solidFill>
                  <a:srgbClr val="E57125"/>
                </a:solidFill>
              </a:defRPr>
            </a:lvl4pPr>
            <a:lvl5pPr lvl="4" indent="0" algn="ctr">
              <a:spcBef>
                <a:spcPts val="0"/>
              </a:spcBef>
              <a:buClr>
                <a:srgbClr val="E57125"/>
              </a:buClr>
              <a:buFont typeface="Arial"/>
              <a:buNone/>
              <a:defRPr sz="3600">
                <a:solidFill>
                  <a:srgbClr val="E57125"/>
                </a:solidFill>
              </a:defRPr>
            </a:lvl5pPr>
            <a:lvl6pPr lvl="5" indent="0" algn="ctr">
              <a:spcBef>
                <a:spcPts val="0"/>
              </a:spcBef>
              <a:buClr>
                <a:srgbClr val="E57125"/>
              </a:buClr>
              <a:buFont typeface="Arial"/>
              <a:buNone/>
              <a:defRPr sz="3600">
                <a:solidFill>
                  <a:srgbClr val="E57125"/>
                </a:solidFill>
              </a:defRPr>
            </a:lvl6pPr>
            <a:lvl7pPr lvl="6" indent="0" algn="ctr">
              <a:spcBef>
                <a:spcPts val="0"/>
              </a:spcBef>
              <a:buClr>
                <a:srgbClr val="E57125"/>
              </a:buClr>
              <a:buFont typeface="Arial"/>
              <a:buNone/>
              <a:defRPr sz="3600">
                <a:solidFill>
                  <a:srgbClr val="E57125"/>
                </a:solidFill>
              </a:defRPr>
            </a:lvl7pPr>
            <a:lvl8pPr lvl="7" indent="0" algn="ctr">
              <a:spcBef>
                <a:spcPts val="0"/>
              </a:spcBef>
              <a:buClr>
                <a:srgbClr val="E57125"/>
              </a:buClr>
              <a:buFont typeface="Arial"/>
              <a:buNone/>
              <a:defRPr sz="3600">
                <a:solidFill>
                  <a:srgbClr val="E57125"/>
                </a:solidFill>
              </a:defRPr>
            </a:lvl8pPr>
            <a:lvl9pPr lvl="8" indent="0" algn="ctr">
              <a:spcBef>
                <a:spcPts val="0"/>
              </a:spcBef>
              <a:buClr>
                <a:srgbClr val="E57125"/>
              </a:buClr>
              <a:buFont typeface="Arial"/>
              <a:buNone/>
              <a:defRPr sz="3600">
                <a:solidFill>
                  <a:srgbClr val="E57125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/>
          <p:nvPr/>
        </p:nvSpPr>
        <p:spPr>
          <a:xfrm>
            <a:off x="50" y="4839629"/>
            <a:ext cx="9144000" cy="303896"/>
          </a:xfrm>
          <a:prstGeom prst="rect">
            <a:avLst/>
          </a:prstGeom>
          <a:solidFill>
            <a:srgbClr val="24529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Arial"/>
            </a:endParaRPr>
          </a:p>
        </p:txBody>
      </p:sp>
      <p:pic>
        <p:nvPicPr>
          <p:cNvPr id="6" name="Shape 24" descr="kevala logo k only.pn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389878" y="171695"/>
            <a:ext cx="622348" cy="60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defRPr>
                <a:latin typeface="Open Sans"/>
                <a:ea typeface="Open Sans"/>
                <a:cs typeface="Open Sans"/>
              </a:defRPr>
            </a:lvl1pPr>
          </a:lstStyle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mtClean="0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Arial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defRPr>
                <a:latin typeface="Open Sans"/>
                <a:ea typeface="Open Sans"/>
                <a:cs typeface="Open Sans"/>
              </a:defRPr>
            </a:lvl1pPr>
          </a:lstStyle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mtClean="0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  <a:defRPr sz="1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defRPr>
                <a:latin typeface="Open Sans"/>
                <a:ea typeface="Open Sans"/>
                <a:cs typeface="Open Sans"/>
              </a:defRPr>
            </a:lvl1pPr>
          </a:lstStyle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mtClean="0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defRPr>
                <a:latin typeface="Open Sans"/>
                <a:ea typeface="Open Sans"/>
                <a:cs typeface="Open Sans"/>
              </a:defRPr>
            </a:lvl1pPr>
          </a:lstStyle>
          <a:p>
            <a:pPr algn="r"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smtClean="0">
                <a:solidFill>
                  <a:schemeClr val="dk2"/>
                </a:solidFill>
              </a:rPr>
              <a:pPr algn="r">
                <a:buClr>
                  <a:schemeClr val="dk2"/>
                </a:buClr>
                <a:buSzPct val="25000"/>
                <a:buFont typeface="Arial"/>
                <a:buNone/>
              </a:pPr>
              <a:t>‹#›</a:t>
            </a:fld>
            <a:endParaRPr lang="en-US" sz="1000" dirty="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7" r:id="rId5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" t="1396" r="45" b="20831"/>
          <a:stretch/>
        </p:blipFill>
        <p:spPr>
          <a:xfrm>
            <a:off x="-4095" y="0"/>
            <a:ext cx="9162615" cy="4861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841" y="1894676"/>
            <a:ext cx="3347832" cy="85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45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204807" y="158298"/>
            <a:ext cx="8136760" cy="9040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EA7C00"/>
                </a:solidFill>
                <a:latin typeface="Futura Medium" charset="0"/>
                <a:ea typeface="Futura Medium" charset="0"/>
                <a:cs typeface="Futura Medium" charset="0"/>
              </a:rPr>
              <a:t>SONOMA CLEAN POWER:  CIRCUIT-SPECIFIC LARGE-SCALE EV CHARGE INFRASTRUCTURE IMPACT AND OPPORTUNITY ASSESSMENT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384910D-EB06-D840-811A-D898D2F6A18E}"/>
              </a:ext>
            </a:extLst>
          </p:cNvPr>
          <p:cNvSpPr txBox="1"/>
          <p:nvPr/>
        </p:nvSpPr>
        <p:spPr>
          <a:xfrm>
            <a:off x="634481" y="1062316"/>
            <a:ext cx="75857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Assess implications for large-scale EV charging infrastructure on customer premises</a:t>
            </a:r>
          </a:p>
          <a:p>
            <a:endParaRPr lang="en-US" sz="1600" dirty="0"/>
          </a:p>
          <a:p>
            <a:pPr lvl="1"/>
            <a:r>
              <a:rPr lang="en-US" sz="1600" dirty="0"/>
              <a:t>	Multiple sites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	Diversity of geography and customer load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28712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204807" y="158298"/>
            <a:ext cx="8136760" cy="9040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EA7C00"/>
                </a:solidFill>
                <a:latin typeface="Futura Medium" charset="0"/>
                <a:ea typeface="Futura Medium" charset="0"/>
                <a:cs typeface="Futura Medium" charset="0"/>
              </a:rPr>
              <a:t>AREAS OF ASSESSMENT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384910D-EB06-D840-811A-D898D2F6A18E}"/>
              </a:ext>
            </a:extLst>
          </p:cNvPr>
          <p:cNvSpPr txBox="1"/>
          <p:nvPr/>
        </p:nvSpPr>
        <p:spPr>
          <a:xfrm>
            <a:off x="634481" y="1062316"/>
            <a:ext cx="7585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Distribution circuit impacts/probable interconnection issues</a:t>
            </a:r>
          </a:p>
          <a:p>
            <a:endParaRPr lang="en-US" sz="1600" dirty="0"/>
          </a:p>
          <a:p>
            <a:r>
              <a:rPr lang="en-US" sz="1600" dirty="0"/>
              <a:t>Delivered cost of power</a:t>
            </a:r>
          </a:p>
          <a:p>
            <a:endParaRPr lang="en-US" sz="1600" dirty="0"/>
          </a:p>
          <a:p>
            <a:r>
              <a:rPr lang="en-US" sz="1600" dirty="0"/>
              <a:t>Cost mitigation analysis</a:t>
            </a:r>
          </a:p>
          <a:p>
            <a:endParaRPr lang="en-US" sz="1600" dirty="0"/>
          </a:p>
          <a:p>
            <a:r>
              <a:rPr lang="en-US" sz="1600" dirty="0"/>
              <a:t>Potential customer rate impacts</a:t>
            </a:r>
          </a:p>
          <a:p>
            <a:endParaRPr lang="en-US" sz="1600" dirty="0"/>
          </a:p>
          <a:p>
            <a:r>
              <a:rPr lang="en-US" sz="1600" dirty="0"/>
              <a:t>Microgrid opportunity assessment</a:t>
            </a:r>
          </a:p>
        </p:txBody>
      </p:sp>
    </p:spTree>
    <p:extLst>
      <p:ext uri="{BB962C8B-B14F-4D97-AF65-F5344CB8AC3E}">
        <p14:creationId xmlns:p14="http://schemas.microsoft.com/office/powerpoint/2010/main" val="3219646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204807" y="158298"/>
            <a:ext cx="8136760" cy="9040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EA7C00"/>
                </a:solidFill>
                <a:latin typeface="Futura Medium" charset="0"/>
                <a:ea typeface="Futura Medium" charset="0"/>
                <a:cs typeface="Futura Medium" charset="0"/>
              </a:rPr>
              <a:t>HOW WE DID 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384910D-EB06-D840-811A-D898D2F6A18E}"/>
              </a:ext>
            </a:extLst>
          </p:cNvPr>
          <p:cNvSpPr txBox="1"/>
          <p:nvPr/>
        </p:nvSpPr>
        <p:spPr>
          <a:xfrm>
            <a:off x="634481" y="1062316"/>
            <a:ext cx="75857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Kevala-provided grid infrastructure data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SCP-provided AMI data</a:t>
            </a:r>
          </a:p>
          <a:p>
            <a:endParaRPr lang="en-US" sz="1600" dirty="0"/>
          </a:p>
          <a:p>
            <a:r>
              <a:rPr lang="en-US" sz="1600" dirty="0"/>
              <a:t>SCP-provided in front of and behind the meter PV data</a:t>
            </a:r>
          </a:p>
          <a:p>
            <a:endParaRPr lang="en-US" sz="1600" dirty="0"/>
          </a:p>
          <a:p>
            <a:r>
              <a:rPr lang="en-US" sz="1600" dirty="0"/>
              <a:t>Collaboratively developed charge profiles based on real charging data</a:t>
            </a:r>
          </a:p>
          <a:p>
            <a:endParaRPr lang="en-US" sz="1600" dirty="0"/>
          </a:p>
          <a:p>
            <a:r>
              <a:rPr lang="en-US" sz="1600" dirty="0"/>
              <a:t>Kevala-developed grid analytics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19409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204807" y="158298"/>
            <a:ext cx="8136760" cy="9040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EA7C00"/>
                </a:solidFill>
                <a:latin typeface="Futura Medium" charset="0"/>
                <a:ea typeface="Futura Medium" charset="0"/>
                <a:cs typeface="Futura Medium" charset="0"/>
              </a:rPr>
              <a:t>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627BE3D-E92F-C54E-A28F-A3310BC8288F}"/>
              </a:ext>
            </a:extLst>
          </p:cNvPr>
          <p:cNvSpPr txBox="1"/>
          <p:nvPr/>
        </p:nvSpPr>
        <p:spPr>
          <a:xfrm>
            <a:off x="634481" y="1062316"/>
            <a:ext cx="75857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Three themes govern SCP’s large-scale EV charge infrastructure opportunity:</a:t>
            </a:r>
          </a:p>
          <a:p>
            <a:endParaRPr lang="en-US" sz="1600" dirty="0"/>
          </a:p>
          <a:p>
            <a:pPr marL="342900" indent="-342900">
              <a:buAutoNum type="arabicParenR"/>
            </a:pPr>
            <a:r>
              <a:rPr lang="en-US" sz="1600" dirty="0"/>
              <a:t>Storage-backed EV charging mitigates many risks and provides many benefits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AutoNum type="arabicParenR"/>
            </a:pPr>
            <a:r>
              <a:rPr lang="en-US" sz="1600" dirty="0"/>
              <a:t>Careful design of retail rates is necessary to avoid adverse customer impacts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AutoNum type="arabicParenR"/>
            </a:pPr>
            <a:r>
              <a:rPr lang="en-US" sz="1600" dirty="0"/>
              <a:t>Localized opportunities to leverage microgrids for reliability &amp; resiliency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94804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204807" y="158298"/>
            <a:ext cx="8136760" cy="9040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EA7C00"/>
                </a:solidFill>
                <a:latin typeface="Futura Medium" charset="0"/>
                <a:ea typeface="Futura Medium" charset="0"/>
                <a:cs typeface="Futura Medium" charset="0"/>
              </a:rPr>
              <a:t>AMI DATA =&gt; FEEDER LOAD PROFILES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3CE5CC7-A514-8342-85E4-5AC6AEE75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9" y="539932"/>
            <a:ext cx="6929578" cy="23942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0C4EA7-76FB-7247-96A3-B5EC71EA0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6411" y="2203268"/>
            <a:ext cx="6222420" cy="26311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17995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204807" y="158298"/>
            <a:ext cx="8136760" cy="9040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EA7C00"/>
                </a:solidFill>
                <a:latin typeface="Futura Medium" charset="0"/>
                <a:ea typeface="Futura Medium" charset="0"/>
                <a:cs typeface="Futura Medium" charset="0"/>
              </a:rPr>
              <a:t>DISTRIBUTION INFRASTRUCTURE ASSESSMENT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1D3F595-8EE5-3C4F-8A4A-7ED8FC9F7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17" y="590728"/>
            <a:ext cx="6946718" cy="4225654"/>
          </a:xfrm>
          <a:prstGeom prst="rect">
            <a:avLst/>
          </a:prstGeom>
        </p:spPr>
      </p:pic>
      <p:sp>
        <p:nvSpPr>
          <p:cNvPr id="8" name="Donut 7">
            <a:extLst>
              <a:ext uri="{FF2B5EF4-FFF2-40B4-BE49-F238E27FC236}">
                <a16:creationId xmlns:a16="http://schemas.microsoft.com/office/drawing/2014/main" xmlns="" id="{F9774B30-FEA6-BC46-B481-53EB4DD3DBF8}"/>
              </a:ext>
            </a:extLst>
          </p:cNvPr>
          <p:cNvSpPr/>
          <p:nvPr/>
        </p:nvSpPr>
        <p:spPr>
          <a:xfrm rot="20501207">
            <a:off x="1463039" y="1227908"/>
            <a:ext cx="748937" cy="1506583"/>
          </a:xfrm>
          <a:prstGeom prst="donut">
            <a:avLst>
              <a:gd name="adj" fmla="val 393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>
            <a:extLst>
              <a:ext uri="{FF2B5EF4-FFF2-40B4-BE49-F238E27FC236}">
                <a16:creationId xmlns:a16="http://schemas.microsoft.com/office/drawing/2014/main" xmlns="" id="{D48D561C-610D-0D48-86C4-FD3FB9356AA3}"/>
              </a:ext>
            </a:extLst>
          </p:cNvPr>
          <p:cNvSpPr/>
          <p:nvPr/>
        </p:nvSpPr>
        <p:spPr>
          <a:xfrm rot="6036427">
            <a:off x="6966783" y="2817223"/>
            <a:ext cx="748937" cy="1506583"/>
          </a:xfrm>
          <a:prstGeom prst="donut">
            <a:avLst>
              <a:gd name="adj" fmla="val 393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45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204807" y="158298"/>
            <a:ext cx="8136760" cy="9040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EA7C00"/>
                </a:solidFill>
                <a:latin typeface="Futura Medium" charset="0"/>
                <a:ea typeface="Futura Medium" charset="0"/>
                <a:cs typeface="Futura Medium" charset="0"/>
              </a:rPr>
              <a:t>DELIVERED COST OF POWER ASSESSMENT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2E5C1F-4C5E-FF48-919C-CB679D8D1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07" y="1062316"/>
            <a:ext cx="8890816" cy="298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16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204807" y="158298"/>
            <a:ext cx="8136760" cy="9040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EA7C00"/>
                </a:solidFill>
                <a:latin typeface="Futura Medium" charset="0"/>
                <a:ea typeface="Futura Medium" charset="0"/>
                <a:cs typeface="Futura Medium" charset="0"/>
              </a:rPr>
              <a:t>CUSTOMER IMPACT ASSESSMENT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2E5C1F-4C5E-FF48-919C-CB679D8D1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93" y="809767"/>
            <a:ext cx="8552644" cy="29815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FBAD4C-2954-A54B-B0FA-22A68CB6149A}"/>
              </a:ext>
            </a:extLst>
          </p:cNvPr>
          <p:cNvSpPr txBox="1"/>
          <p:nvPr/>
        </p:nvSpPr>
        <p:spPr>
          <a:xfrm>
            <a:off x="480293" y="4112448"/>
            <a:ext cx="7585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Rate structure based analysis of potential demand charges and other bill impacts</a:t>
            </a:r>
          </a:p>
        </p:txBody>
      </p:sp>
    </p:spTree>
    <p:extLst>
      <p:ext uri="{BB962C8B-B14F-4D97-AF65-F5344CB8AC3E}">
        <p14:creationId xmlns:p14="http://schemas.microsoft.com/office/powerpoint/2010/main" val="287676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204807" y="158298"/>
            <a:ext cx="8136760" cy="9040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EA7C00"/>
                </a:solidFill>
                <a:latin typeface="Futura Medium" charset="0"/>
                <a:ea typeface="Futura Medium" charset="0"/>
                <a:cs typeface="Futura Medium" charset="0"/>
              </a:rPr>
              <a:t>SITE SPECIFIC ASSESSMENT OF MICROGRID OPPORTUNITY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FBAD4C-2954-A54B-B0FA-22A68CB6149A}"/>
              </a:ext>
            </a:extLst>
          </p:cNvPr>
          <p:cNvSpPr txBox="1"/>
          <p:nvPr/>
        </p:nvSpPr>
        <p:spPr>
          <a:xfrm>
            <a:off x="480293" y="4112448"/>
            <a:ext cx="7585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Assessment of Value of Lost Load analysis and microgrid suitability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AD2F8BA-39F8-964B-8723-09505EEF6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91" y="734088"/>
            <a:ext cx="4242441" cy="33783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2E5C1F-4C5E-FF48-919C-CB679D8D1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688" y="1340783"/>
            <a:ext cx="4446879" cy="15502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xmlns="" id="{B08ADFEF-9EC5-A94C-ABA9-5B3ADEB51D02}"/>
              </a:ext>
            </a:extLst>
          </p:cNvPr>
          <p:cNvSpPr/>
          <p:nvPr/>
        </p:nvSpPr>
        <p:spPr>
          <a:xfrm rot="19889739">
            <a:off x="2517694" y="2486158"/>
            <a:ext cx="1369419" cy="379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30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204807" y="158298"/>
            <a:ext cx="8136760" cy="9040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EA7C00"/>
                </a:solidFill>
                <a:latin typeface="Futura Medium" charset="0"/>
                <a:ea typeface="Futura Medium" charset="0"/>
                <a:cs typeface="Futura Medium" charset="0"/>
              </a:rPr>
              <a:t>WHERE ARE WE GOING?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384910D-EB06-D840-811A-D898D2F6A18E}"/>
              </a:ext>
            </a:extLst>
          </p:cNvPr>
          <p:cNvSpPr txBox="1"/>
          <p:nvPr/>
        </p:nvSpPr>
        <p:spPr>
          <a:xfrm>
            <a:off x="634481" y="1062316"/>
            <a:ext cx="75857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Hawaii – Pathways to an Open Grid (POG)</a:t>
            </a:r>
          </a:p>
          <a:p>
            <a:endParaRPr lang="en-US" sz="1600" dirty="0"/>
          </a:p>
          <a:p>
            <a:r>
              <a:rPr lang="en-US" sz="1600" dirty="0"/>
              <a:t>Publicly available web tool that provides Hosting Capacity Analysis and Locational Net Benefit Analysis on public datasets</a:t>
            </a:r>
          </a:p>
          <a:p>
            <a:endParaRPr lang="en-US" sz="1600" dirty="0"/>
          </a:p>
          <a:p>
            <a:r>
              <a:rPr lang="en-US" sz="1600" dirty="0"/>
              <a:t>Based on non-utility-controlled public stakeholder process</a:t>
            </a:r>
          </a:p>
          <a:p>
            <a:endParaRPr lang="en-US" sz="1600" dirty="0"/>
          </a:p>
          <a:p>
            <a:r>
              <a:rPr lang="en-US" sz="1600" dirty="0"/>
              <a:t>Developed in part by two HPUC commissioners</a:t>
            </a:r>
          </a:p>
          <a:p>
            <a:endParaRPr lang="en-US" sz="1600" dirty="0"/>
          </a:p>
          <a:p>
            <a:r>
              <a:rPr lang="en-US" sz="1600" dirty="0"/>
              <a:t>Goes Live in July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67568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204807" y="158298"/>
            <a:ext cx="8136760" cy="9040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EA7C00"/>
                </a:solidFill>
                <a:latin typeface="Futura Medium" charset="0"/>
                <a:ea typeface="Futura Medium" charset="0"/>
                <a:cs typeface="Futura Medium" charset="0"/>
              </a:rPr>
              <a:t>ABOUT KEVALA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384910D-EB06-D840-811A-D898D2F6A18E}"/>
              </a:ext>
            </a:extLst>
          </p:cNvPr>
          <p:cNvSpPr txBox="1"/>
          <p:nvPr/>
        </p:nvSpPr>
        <p:spPr>
          <a:xfrm>
            <a:off x="634481" y="1062316"/>
            <a:ext cx="75857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Based in San Francisco</a:t>
            </a:r>
          </a:p>
          <a:p>
            <a:endParaRPr lang="en-US" sz="1600" dirty="0"/>
          </a:p>
          <a:p>
            <a:r>
              <a:rPr lang="en-US" sz="1600" dirty="0"/>
              <a:t>~15 Employees and contractors</a:t>
            </a:r>
          </a:p>
          <a:p>
            <a:endParaRPr lang="en-US" sz="1600" dirty="0"/>
          </a:p>
          <a:p>
            <a:r>
              <a:rPr lang="en-US" sz="1600" dirty="0"/>
              <a:t>$2M+ in grants (DOE, DOD, CEC)</a:t>
            </a:r>
          </a:p>
          <a:p>
            <a:endParaRPr lang="en-US" sz="1600" dirty="0"/>
          </a:p>
          <a:p>
            <a:r>
              <a:rPr lang="en-US" sz="1600" dirty="0"/>
              <a:t>30+ customers: regulators, utilities, solar &amp; storage developers, &amp; mobility OEMs</a:t>
            </a:r>
          </a:p>
          <a:p>
            <a:endParaRPr lang="en-US" sz="1600" dirty="0"/>
          </a:p>
          <a:p>
            <a:r>
              <a:rPr lang="en-US" sz="1600" dirty="0"/>
              <a:t>Active products in three core markets:  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	DG interconnected IPPs</a:t>
            </a:r>
            <a:br>
              <a:rPr lang="en-US" sz="1600" dirty="0"/>
            </a:br>
            <a:r>
              <a:rPr lang="en-US" sz="1600" dirty="0"/>
              <a:t>	Utilities and Regulators</a:t>
            </a:r>
            <a:br>
              <a:rPr lang="en-US" sz="1600" dirty="0"/>
            </a:br>
            <a:r>
              <a:rPr lang="en-US" sz="1600" dirty="0"/>
              <a:t>	EV OEMs</a:t>
            </a:r>
          </a:p>
        </p:txBody>
      </p:sp>
    </p:spTree>
    <p:extLst>
      <p:ext uri="{BB962C8B-B14F-4D97-AF65-F5344CB8AC3E}">
        <p14:creationId xmlns:p14="http://schemas.microsoft.com/office/powerpoint/2010/main" val="2587693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549963"/>
            <a:ext cx="8520599" cy="1595907"/>
          </a:xfrm>
        </p:spPr>
        <p:txBody>
          <a:bodyPr/>
          <a:lstStyle/>
          <a:p>
            <a:r>
              <a:rPr lang="en-US" sz="2800" dirty="0" err="1"/>
              <a:t>Aram@KevalaAnalytics.com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Shape 206"/>
          <p:cNvSpPr txBox="1">
            <a:spLocks/>
          </p:cNvSpPr>
          <p:nvPr/>
        </p:nvSpPr>
        <p:spPr>
          <a:xfrm>
            <a:off x="311700" y="20870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7125"/>
              </a:buClr>
              <a:buFont typeface="Roboto"/>
              <a:buNone/>
              <a:defRPr sz="3600" b="0" i="0" u="none" strike="noStrike" cap="none">
                <a:solidFill>
                  <a:srgbClr val="E5712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algn="ctr">
              <a:spcBef>
                <a:spcPts val="0"/>
              </a:spcBef>
              <a:buClr>
                <a:srgbClr val="E57125"/>
              </a:buClr>
              <a:buFont typeface="Arial"/>
              <a:buNone/>
              <a:defRPr sz="3600">
                <a:solidFill>
                  <a:srgbClr val="E57125"/>
                </a:solidFill>
              </a:defRPr>
            </a:lvl2pPr>
            <a:lvl3pPr lvl="2" indent="0" algn="ctr">
              <a:spcBef>
                <a:spcPts val="0"/>
              </a:spcBef>
              <a:buClr>
                <a:srgbClr val="E57125"/>
              </a:buClr>
              <a:buFont typeface="Arial"/>
              <a:buNone/>
              <a:defRPr sz="3600">
                <a:solidFill>
                  <a:srgbClr val="E57125"/>
                </a:solidFill>
              </a:defRPr>
            </a:lvl3pPr>
            <a:lvl4pPr lvl="3" indent="0" algn="ctr">
              <a:spcBef>
                <a:spcPts val="0"/>
              </a:spcBef>
              <a:buClr>
                <a:srgbClr val="E57125"/>
              </a:buClr>
              <a:buFont typeface="Arial"/>
              <a:buNone/>
              <a:defRPr sz="3600">
                <a:solidFill>
                  <a:srgbClr val="E57125"/>
                </a:solidFill>
              </a:defRPr>
            </a:lvl4pPr>
            <a:lvl5pPr lvl="4" indent="0" algn="ctr">
              <a:spcBef>
                <a:spcPts val="0"/>
              </a:spcBef>
              <a:buClr>
                <a:srgbClr val="E57125"/>
              </a:buClr>
              <a:buFont typeface="Arial"/>
              <a:buNone/>
              <a:defRPr sz="3600">
                <a:solidFill>
                  <a:srgbClr val="E57125"/>
                </a:solidFill>
              </a:defRPr>
            </a:lvl5pPr>
            <a:lvl6pPr lvl="5" indent="0" algn="ctr">
              <a:spcBef>
                <a:spcPts val="0"/>
              </a:spcBef>
              <a:buClr>
                <a:srgbClr val="E57125"/>
              </a:buClr>
              <a:buFont typeface="Arial"/>
              <a:buNone/>
              <a:defRPr sz="3600">
                <a:solidFill>
                  <a:srgbClr val="E57125"/>
                </a:solidFill>
              </a:defRPr>
            </a:lvl6pPr>
            <a:lvl7pPr lvl="6" indent="0" algn="ctr">
              <a:spcBef>
                <a:spcPts val="0"/>
              </a:spcBef>
              <a:buClr>
                <a:srgbClr val="E57125"/>
              </a:buClr>
              <a:buFont typeface="Arial"/>
              <a:buNone/>
              <a:defRPr sz="3600">
                <a:solidFill>
                  <a:srgbClr val="E57125"/>
                </a:solidFill>
              </a:defRPr>
            </a:lvl7pPr>
            <a:lvl8pPr lvl="7" indent="0" algn="ctr">
              <a:spcBef>
                <a:spcPts val="0"/>
              </a:spcBef>
              <a:buClr>
                <a:srgbClr val="E57125"/>
              </a:buClr>
              <a:buFont typeface="Arial"/>
              <a:buNone/>
              <a:defRPr sz="3600">
                <a:solidFill>
                  <a:srgbClr val="E57125"/>
                </a:solidFill>
              </a:defRPr>
            </a:lvl8pPr>
            <a:lvl9pPr lvl="8" indent="0" algn="ctr">
              <a:spcBef>
                <a:spcPts val="0"/>
              </a:spcBef>
              <a:buClr>
                <a:srgbClr val="E57125"/>
              </a:buClr>
              <a:buFont typeface="Arial"/>
              <a:buNone/>
              <a:defRPr sz="3600">
                <a:solidFill>
                  <a:srgbClr val="E57125"/>
                </a:solidFill>
              </a:defRPr>
            </a:lvl9pPr>
          </a:lstStyle>
          <a:p>
            <a:pPr algn="l">
              <a:buSzPct val="25000"/>
            </a:pPr>
            <a:r>
              <a:rPr lang="en-US" sz="1800" dirty="0">
                <a:latin typeface="Futura Medium" charset="0"/>
                <a:ea typeface="Futura Medium" charset="0"/>
                <a:cs typeface="Futura Medium" charset="0"/>
              </a:rPr>
              <a:t>QUESTIONS:</a:t>
            </a:r>
          </a:p>
        </p:txBody>
      </p:sp>
    </p:spTree>
    <p:extLst>
      <p:ext uri="{BB962C8B-B14F-4D97-AF65-F5344CB8AC3E}">
        <p14:creationId xmlns:p14="http://schemas.microsoft.com/office/powerpoint/2010/main" val="97582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204807" y="158298"/>
            <a:ext cx="8136760" cy="9040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EA7C00"/>
                </a:solidFill>
                <a:latin typeface="Futura Medium" charset="0"/>
                <a:ea typeface="Futura Medium" charset="0"/>
                <a:cs typeface="Futura Medium" charset="0"/>
              </a:rPr>
              <a:t>THE MARKET’S CHALLENGES</a:t>
            </a:r>
          </a:p>
        </p:txBody>
      </p:sp>
      <p:sp>
        <p:nvSpPr>
          <p:cNvPr id="21" name="Shape 73">
            <a:extLst>
              <a:ext uri="{FF2B5EF4-FFF2-40B4-BE49-F238E27FC236}">
                <a16:creationId xmlns:a16="http://schemas.microsoft.com/office/drawing/2014/main" xmlns="" id="{52C19115-0672-A44D-B5A7-95F0D7B5E73D}"/>
              </a:ext>
            </a:extLst>
          </p:cNvPr>
          <p:cNvSpPr/>
          <p:nvPr/>
        </p:nvSpPr>
        <p:spPr>
          <a:xfrm>
            <a:off x="2774843" y="1430415"/>
            <a:ext cx="588000" cy="572700"/>
          </a:xfrm>
          <a:prstGeom prst="mathPlus">
            <a:avLst>
              <a:gd name="adj1" fmla="val 23520"/>
            </a:avLst>
          </a:prstGeom>
          <a:solidFill>
            <a:srgbClr val="EA7C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Arial"/>
            </a:endParaRPr>
          </a:p>
        </p:txBody>
      </p:sp>
      <p:sp>
        <p:nvSpPr>
          <p:cNvPr id="22" name="Shape 73">
            <a:extLst>
              <a:ext uri="{FF2B5EF4-FFF2-40B4-BE49-F238E27FC236}">
                <a16:creationId xmlns:a16="http://schemas.microsoft.com/office/drawing/2014/main" xmlns="" id="{89E9DF69-11B4-C446-8877-3A03B9A6D147}"/>
              </a:ext>
            </a:extLst>
          </p:cNvPr>
          <p:cNvSpPr/>
          <p:nvPr/>
        </p:nvSpPr>
        <p:spPr>
          <a:xfrm>
            <a:off x="5449074" y="1430415"/>
            <a:ext cx="588000" cy="572700"/>
          </a:xfrm>
          <a:prstGeom prst="mathPlus">
            <a:avLst>
              <a:gd name="adj1" fmla="val 23520"/>
            </a:avLst>
          </a:prstGeom>
          <a:solidFill>
            <a:srgbClr val="EA7C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Aria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8A742FAE-48C6-6648-85D0-13F631C800D2}"/>
              </a:ext>
            </a:extLst>
          </p:cNvPr>
          <p:cNvSpPr/>
          <p:nvPr/>
        </p:nvSpPr>
        <p:spPr>
          <a:xfrm>
            <a:off x="846910" y="835164"/>
            <a:ext cx="1763202" cy="176320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Shape 70">
            <a:extLst>
              <a:ext uri="{FF2B5EF4-FFF2-40B4-BE49-F238E27FC236}">
                <a16:creationId xmlns:a16="http://schemas.microsoft.com/office/drawing/2014/main" xmlns="" id="{B690CE27-3CD7-D94E-A16A-AF2645027343}"/>
              </a:ext>
            </a:extLst>
          </p:cNvPr>
          <p:cNvSpPr txBox="1"/>
          <p:nvPr/>
        </p:nvSpPr>
        <p:spPr>
          <a:xfrm>
            <a:off x="891407" y="1099525"/>
            <a:ext cx="1657734" cy="123448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charset="0"/>
                <a:ea typeface="Futura Medium" charset="0"/>
                <a:cs typeface="Futura Medium" charset="0"/>
                <a:sym typeface="Arial"/>
              </a:rPr>
              <a:t>1MM+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charset="0"/>
                <a:ea typeface="Futura Medium" charset="0"/>
                <a:cs typeface="Futura Medium" charset="0"/>
                <a:sym typeface="Arial"/>
              </a:rPr>
              <a:t>DISTRIBUTED ENERGY RESOURCES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D65A9536-C181-3348-90FE-98C7E2A864D4}"/>
              </a:ext>
            </a:extLst>
          </p:cNvPr>
          <p:cNvSpPr/>
          <p:nvPr/>
        </p:nvSpPr>
        <p:spPr>
          <a:xfrm>
            <a:off x="3527574" y="835164"/>
            <a:ext cx="1763202" cy="176320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Shape 71">
            <a:extLst>
              <a:ext uri="{FF2B5EF4-FFF2-40B4-BE49-F238E27FC236}">
                <a16:creationId xmlns:a16="http://schemas.microsoft.com/office/drawing/2014/main" xmlns="" id="{3CFE6CDF-5DE6-A946-8108-E2BED6E7EB0F}"/>
              </a:ext>
            </a:extLst>
          </p:cNvPr>
          <p:cNvSpPr txBox="1"/>
          <p:nvPr/>
        </p:nvSpPr>
        <p:spPr>
          <a:xfrm>
            <a:off x="3448425" y="1054215"/>
            <a:ext cx="1921500" cy="13251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charset="0"/>
                <a:ea typeface="Futura Medium" charset="0"/>
                <a:cs typeface="Futura Medium" charset="0"/>
                <a:sym typeface="Arial"/>
              </a:rPr>
              <a:t>NEW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charset="0"/>
                <a:ea typeface="Futura Medium" charset="0"/>
                <a:cs typeface="Futura Medium" charset="0"/>
                <a:sym typeface="Arial"/>
              </a:rPr>
              <a:t>TECHNOLOGIES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charset="0"/>
                <a:ea typeface="Futura Medium" charset="0"/>
                <a:cs typeface="Futura Medium" charset="0"/>
                <a:sym typeface="Arial"/>
              </a:rPr>
              <a:t>&amp; CHANGING LANDSCAPES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4E0BCF30-69B1-7E40-A060-FDC1AB1ECE7F}"/>
              </a:ext>
            </a:extLst>
          </p:cNvPr>
          <p:cNvSpPr/>
          <p:nvPr/>
        </p:nvSpPr>
        <p:spPr>
          <a:xfrm>
            <a:off x="6208238" y="835164"/>
            <a:ext cx="1763202" cy="176320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Shape 72">
            <a:extLst>
              <a:ext uri="{FF2B5EF4-FFF2-40B4-BE49-F238E27FC236}">
                <a16:creationId xmlns:a16="http://schemas.microsoft.com/office/drawing/2014/main" xmlns="" id="{2165331E-AFA2-9746-8D2B-5B514D0EED55}"/>
              </a:ext>
            </a:extLst>
          </p:cNvPr>
          <p:cNvSpPr txBox="1"/>
          <p:nvPr/>
        </p:nvSpPr>
        <p:spPr>
          <a:xfrm>
            <a:off x="6311078" y="1054215"/>
            <a:ext cx="1557522" cy="13251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charset="0"/>
                <a:ea typeface="Futura Medium" charset="0"/>
                <a:cs typeface="Futura Medium" charset="0"/>
                <a:sym typeface="Arial"/>
              </a:rPr>
              <a:t>RISE IN LOCATION-BASED PROJECT AND SERVICE VALUATIONS</a:t>
            </a:r>
          </a:p>
        </p:txBody>
      </p:sp>
      <p:sp>
        <p:nvSpPr>
          <p:cNvPr id="29" name="Shape 73">
            <a:extLst>
              <a:ext uri="{FF2B5EF4-FFF2-40B4-BE49-F238E27FC236}">
                <a16:creationId xmlns:a16="http://schemas.microsoft.com/office/drawing/2014/main" xmlns="" id="{83FB8C4C-FFA1-854D-9349-3036B06047F3}"/>
              </a:ext>
            </a:extLst>
          </p:cNvPr>
          <p:cNvSpPr/>
          <p:nvPr/>
        </p:nvSpPr>
        <p:spPr>
          <a:xfrm>
            <a:off x="4163506" y="3561716"/>
            <a:ext cx="588000" cy="572700"/>
          </a:xfrm>
          <a:prstGeom prst="mathPlus">
            <a:avLst>
              <a:gd name="adj1" fmla="val 23520"/>
            </a:avLst>
          </a:prstGeom>
          <a:solidFill>
            <a:srgbClr val="EA7C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Arial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5854DBAA-C813-EC47-9F28-D9C6679B7F28}"/>
              </a:ext>
            </a:extLst>
          </p:cNvPr>
          <p:cNvSpPr/>
          <p:nvPr/>
        </p:nvSpPr>
        <p:spPr>
          <a:xfrm>
            <a:off x="2272182" y="2966465"/>
            <a:ext cx="1763202" cy="176320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Shape 70">
            <a:extLst>
              <a:ext uri="{FF2B5EF4-FFF2-40B4-BE49-F238E27FC236}">
                <a16:creationId xmlns:a16="http://schemas.microsoft.com/office/drawing/2014/main" xmlns="" id="{2D7C5D99-8533-3149-89F3-800A7E0D674B}"/>
              </a:ext>
            </a:extLst>
          </p:cNvPr>
          <p:cNvSpPr txBox="1"/>
          <p:nvPr/>
        </p:nvSpPr>
        <p:spPr>
          <a:xfrm>
            <a:off x="2316679" y="3230826"/>
            <a:ext cx="1657734" cy="123448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charset="0"/>
                <a:ea typeface="Futura Medium" charset="0"/>
                <a:cs typeface="Futura Medium" charset="0"/>
                <a:sym typeface="Arial"/>
              </a:rPr>
              <a:t>SILOED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charset="0"/>
                <a:ea typeface="Futura Medium" charset="0"/>
                <a:cs typeface="Futura Medium" charset="0"/>
                <a:sym typeface="Arial"/>
              </a:rPr>
              <a:t>DECISION MAKING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5229A039-3DB4-7746-967F-D8AE4FD8FACF}"/>
              </a:ext>
            </a:extLst>
          </p:cNvPr>
          <p:cNvSpPr/>
          <p:nvPr/>
        </p:nvSpPr>
        <p:spPr>
          <a:xfrm>
            <a:off x="4879628" y="2966465"/>
            <a:ext cx="1763202" cy="176320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Shape 71">
            <a:extLst>
              <a:ext uri="{FF2B5EF4-FFF2-40B4-BE49-F238E27FC236}">
                <a16:creationId xmlns:a16="http://schemas.microsoft.com/office/drawing/2014/main" xmlns="" id="{34DEFBB8-F48D-004A-9E67-D4B855A519AC}"/>
              </a:ext>
            </a:extLst>
          </p:cNvPr>
          <p:cNvSpPr txBox="1"/>
          <p:nvPr/>
        </p:nvSpPr>
        <p:spPr>
          <a:xfrm>
            <a:off x="4800479" y="3185516"/>
            <a:ext cx="1921500" cy="13251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charset="0"/>
                <a:ea typeface="Futura Medium" charset="0"/>
                <a:cs typeface="Futura Medium" charset="0"/>
                <a:sym typeface="Arial"/>
              </a:rPr>
              <a:t>LIMITED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charset="0"/>
                <a:ea typeface="Futura Medium" charset="0"/>
                <a:cs typeface="Futura Medium" charset="0"/>
                <a:sym typeface="Arial"/>
              </a:rPr>
              <a:t>ACCESS TO DATA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charset="0"/>
                <a:ea typeface="Futura Medium" charset="0"/>
                <a:cs typeface="Futura Medium" charset="0"/>
                <a:sym typeface="Arial"/>
              </a:rPr>
              <a:t>AND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charset="0"/>
                <a:ea typeface="Futura Medium" charset="0"/>
                <a:cs typeface="Futura Medium" charset="0"/>
              </a:rPr>
              <a:t>DECISION SUPPORT TOOLS</a:t>
            </a:r>
            <a:endParaRPr lang="en-US" sz="12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Futura Medium" charset="0"/>
              <a:ea typeface="Futura Medium" charset="0"/>
              <a:cs typeface="Futura Medium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3888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204807" y="158298"/>
            <a:ext cx="8136760" cy="9040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EA7C00"/>
                </a:solidFill>
                <a:latin typeface="Futura Medium" charset="0"/>
                <a:ea typeface="Futura Medium" charset="0"/>
                <a:cs typeface="Futura Medium" charset="0"/>
              </a:rPr>
              <a:t>THE OPPORTUNITY FOR CCAs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D4DADDE-C677-4041-97C8-5229205E37C3}"/>
              </a:ext>
            </a:extLst>
          </p:cNvPr>
          <p:cNvSpPr txBox="1"/>
          <p:nvPr/>
        </p:nvSpPr>
        <p:spPr>
          <a:xfrm>
            <a:off x="634481" y="1062316"/>
            <a:ext cx="7585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Real opportunity to design silo-free systems from the ground, up</a:t>
            </a:r>
          </a:p>
          <a:p>
            <a:endParaRPr lang="en-US" sz="1600" dirty="0"/>
          </a:p>
          <a:p>
            <a:r>
              <a:rPr lang="en-US" sz="1600" dirty="0"/>
              <a:t>Uniquely positioned to leverage resources to minimize </a:t>
            </a:r>
            <a:r>
              <a:rPr lang="en-US" sz="1600" dirty="0" err="1"/>
              <a:t>CapEx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Opportunity to integrate local systems outside of electricity (e.g. zoning, transit)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95747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204807" y="158298"/>
            <a:ext cx="8136760" cy="9040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EA7C00"/>
                </a:solidFill>
                <a:latin typeface="Futura Medium" charset="0"/>
                <a:ea typeface="Futura Medium" charset="0"/>
                <a:cs typeface="Futura Medium" charset="0"/>
              </a:rPr>
              <a:t>OUR SOLUTION – THE NETWORK ASSESSOR PLATFORM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384910D-EB06-D840-811A-D898D2F6A18E}"/>
              </a:ext>
            </a:extLst>
          </p:cNvPr>
          <p:cNvSpPr txBox="1"/>
          <p:nvPr/>
        </p:nvSpPr>
        <p:spPr>
          <a:xfrm>
            <a:off x="634481" y="1062316"/>
            <a:ext cx="7585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Infrastructure based geospatial data and behavior based time-series data with integrated analytics</a:t>
            </a:r>
          </a:p>
        </p:txBody>
      </p:sp>
    </p:spTree>
    <p:extLst>
      <p:ext uri="{BB962C8B-B14F-4D97-AF65-F5344CB8AC3E}">
        <p14:creationId xmlns:p14="http://schemas.microsoft.com/office/powerpoint/2010/main" val="1732503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50E9D0D-3DD4-2145-AE5E-E061C42A9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76" y="158725"/>
            <a:ext cx="7997664" cy="683754"/>
          </a:xfrm>
        </p:spPr>
        <p:txBody>
          <a:bodyPr/>
          <a:lstStyle/>
          <a:p>
            <a:r>
              <a:rPr lang="en-US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KEVALA’S 1:1 MAP OF ENERGY RESOURCES PROVIDES UNPARALLELED INSIGHTS INTO MARKET ACTIVITIES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222DBD-3546-3348-B1C4-F10E3E7D07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302"/>
          <a:stretch/>
        </p:blipFill>
        <p:spPr>
          <a:xfrm>
            <a:off x="5482903" y="2156297"/>
            <a:ext cx="3437163" cy="26716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CE8399-E809-A146-A443-E2F7A0590F0E}"/>
              </a:ext>
            </a:extLst>
          </p:cNvPr>
          <p:cNvSpPr/>
          <p:nvPr/>
        </p:nvSpPr>
        <p:spPr>
          <a:xfrm>
            <a:off x="1462274" y="796197"/>
            <a:ext cx="2106158" cy="37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dk1"/>
              </a:buClr>
              <a:buSzPct val="25000"/>
            </a:pP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BULK POWER SYSTEM DATA</a:t>
            </a:r>
          </a:p>
          <a:p>
            <a:pPr lvl="0">
              <a:buClr>
                <a:schemeClr val="dk1"/>
              </a:buClr>
            </a:pP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39E7520-A79D-3344-9412-73E1B93E366F}"/>
              </a:ext>
            </a:extLst>
          </p:cNvPr>
          <p:cNvSpPr/>
          <p:nvPr/>
        </p:nvSpPr>
        <p:spPr>
          <a:xfrm>
            <a:off x="3885569" y="1376608"/>
            <a:ext cx="2400071" cy="37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dk1"/>
              </a:buClr>
              <a:buSzPct val="25000"/>
            </a:pP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DISTRIBUTION INFRASTRUCTURE</a:t>
            </a:r>
          </a:p>
          <a:p>
            <a:pPr lvl="0">
              <a:buClr>
                <a:schemeClr val="dk1"/>
              </a:buClr>
            </a:pP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DF7C987-3B78-384F-BB50-90171092C444}"/>
              </a:ext>
            </a:extLst>
          </p:cNvPr>
          <p:cNvSpPr/>
          <p:nvPr/>
        </p:nvSpPr>
        <p:spPr>
          <a:xfrm>
            <a:off x="6967863" y="1952018"/>
            <a:ext cx="2176137" cy="37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dk1"/>
              </a:buClr>
              <a:buSzPct val="25000"/>
            </a:pP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BUILDING-SPECIFIC INSIGHTS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3A3955E-CD73-C44E-ADF0-916A6C3A5C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35287"/>
          <a:stretch/>
        </p:blipFill>
        <p:spPr>
          <a:xfrm>
            <a:off x="2850577" y="1601646"/>
            <a:ext cx="3279636" cy="25778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565001-CE95-7C41-833C-4AC29BC26C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35435"/>
          <a:stretch/>
        </p:blipFill>
        <p:spPr>
          <a:xfrm>
            <a:off x="213276" y="1008691"/>
            <a:ext cx="3061769" cy="24139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2030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50E9D0D-3DD4-2145-AE5E-E061C42A9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76" y="158725"/>
            <a:ext cx="7997664" cy="683754"/>
          </a:xfrm>
        </p:spPr>
        <p:txBody>
          <a:bodyPr/>
          <a:lstStyle/>
          <a:p>
            <a:r>
              <a:rPr lang="en-US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HYPER-GRANULAR WEATHER, RESOURCE, AND MARKET INTERACTION 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222DBD-3546-3348-B1C4-F10E3E7D0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338" y="2144675"/>
            <a:ext cx="3360800" cy="26716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CE8399-E809-A146-A443-E2F7A0590F0E}"/>
              </a:ext>
            </a:extLst>
          </p:cNvPr>
          <p:cNvSpPr/>
          <p:nvPr/>
        </p:nvSpPr>
        <p:spPr>
          <a:xfrm>
            <a:off x="728342" y="842479"/>
            <a:ext cx="3406609" cy="37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dk1"/>
              </a:buClr>
              <a:buSzPct val="25000"/>
            </a:pP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800K+ PRICE SUPPRESSING PV SYSTEMS</a:t>
            </a:r>
          </a:p>
          <a:p>
            <a:pPr lvl="0">
              <a:buClr>
                <a:schemeClr val="dk1"/>
              </a:buClr>
            </a:pP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39E7520-A79D-3344-9412-73E1B93E366F}"/>
              </a:ext>
            </a:extLst>
          </p:cNvPr>
          <p:cNvSpPr/>
          <p:nvPr/>
        </p:nvSpPr>
        <p:spPr>
          <a:xfrm>
            <a:off x="4134951" y="1340983"/>
            <a:ext cx="2020863" cy="37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dk1"/>
              </a:buClr>
              <a:buSzPct val="25000"/>
            </a:pP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LOCALIZED WEATHER DATA</a:t>
            </a:r>
          </a:p>
          <a:p>
            <a:pPr lvl="0">
              <a:buClr>
                <a:schemeClr val="dk1"/>
              </a:buClr>
            </a:pP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DF7C987-3B78-384F-BB50-90171092C444}"/>
              </a:ext>
            </a:extLst>
          </p:cNvPr>
          <p:cNvSpPr/>
          <p:nvPr/>
        </p:nvSpPr>
        <p:spPr>
          <a:xfrm>
            <a:off x="6742232" y="1947550"/>
            <a:ext cx="2579898" cy="37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dk1"/>
              </a:buClr>
              <a:buSzPct val="25000"/>
            </a:pP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LOCATION-SPECIFIC PRICING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3A3955E-CD73-C44E-ADF0-916A6C3A5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916" y="1549992"/>
            <a:ext cx="3069249" cy="28331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565001-CE95-7C41-833C-4AC29BC26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76" y="1058316"/>
            <a:ext cx="3061769" cy="23146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79011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204807" y="158298"/>
            <a:ext cx="8136760" cy="9040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EA7C00"/>
                </a:solidFill>
                <a:latin typeface="Futura Medium" charset="0"/>
                <a:ea typeface="Futura Medium" charset="0"/>
                <a:cs typeface="Futura Medium" charset="0"/>
              </a:rPr>
              <a:t>DELIVERS A BROAD SPECTRUM OF DECISION SUPPORT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384910D-EB06-D840-811A-D898D2F6A18E}"/>
              </a:ext>
            </a:extLst>
          </p:cNvPr>
          <p:cNvSpPr txBox="1"/>
          <p:nvPr/>
        </p:nvSpPr>
        <p:spPr>
          <a:xfrm>
            <a:off x="634481" y="1062316"/>
            <a:ext cx="75857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Non-Wires Alternatives analysis</a:t>
            </a:r>
          </a:p>
          <a:p>
            <a:endParaRPr lang="en-US" sz="1600" dirty="0"/>
          </a:p>
          <a:p>
            <a:r>
              <a:rPr lang="en-US" sz="1600" dirty="0"/>
              <a:t>DER potential and adoption modeling</a:t>
            </a:r>
          </a:p>
          <a:p>
            <a:endParaRPr lang="en-US" sz="1600" dirty="0"/>
          </a:p>
          <a:p>
            <a:r>
              <a:rPr lang="en-US" sz="1600" dirty="0"/>
              <a:t>Rate and program design</a:t>
            </a:r>
          </a:p>
          <a:p>
            <a:endParaRPr lang="en-US" sz="1600" dirty="0"/>
          </a:p>
          <a:p>
            <a:r>
              <a:rPr lang="en-US" sz="1600" dirty="0"/>
              <a:t>Integrated Resource Planning</a:t>
            </a:r>
          </a:p>
          <a:p>
            <a:endParaRPr lang="en-US" sz="1600" dirty="0"/>
          </a:p>
          <a:p>
            <a:r>
              <a:rPr lang="en-US" sz="1600" dirty="0"/>
              <a:t>EV charging infrastructure assessment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12442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204807" y="158298"/>
            <a:ext cx="8136760" cy="9040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EA7C00"/>
                </a:solidFill>
                <a:latin typeface="Futura Medium" charset="0"/>
                <a:ea typeface="Futura Medium" charset="0"/>
                <a:cs typeface="Futura Medium" charset="0"/>
              </a:rPr>
              <a:t>LIVE DEMO</a:t>
            </a:r>
          </a:p>
        </p:txBody>
      </p:sp>
    </p:spTree>
    <p:extLst>
      <p:ext uri="{BB962C8B-B14F-4D97-AF65-F5344CB8AC3E}">
        <p14:creationId xmlns:p14="http://schemas.microsoft.com/office/powerpoint/2010/main" val="7783100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100257</TotalTime>
  <Words>374</Words>
  <Application>Microsoft Macintosh PowerPoint</Application>
  <PresentationFormat>On-screen Show (16:9)</PresentationFormat>
  <Paragraphs>99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Futura Medium</vt:lpstr>
      <vt:lpstr>Georgia</vt:lpstr>
      <vt:lpstr>Open Sans</vt:lpstr>
      <vt:lpstr>Roboto</vt:lpstr>
      <vt:lpstr>Arial</vt:lpstr>
      <vt:lpstr>simple-light-2</vt:lpstr>
      <vt:lpstr>PowerPoint Presentation</vt:lpstr>
      <vt:lpstr>ABOUT KEVALA</vt:lpstr>
      <vt:lpstr>THE MARKET’S CHALLENGES</vt:lpstr>
      <vt:lpstr>THE OPPORTUNITY FOR CCAs</vt:lpstr>
      <vt:lpstr>OUR SOLUTION – THE NETWORK ASSESSOR PLATFORM</vt:lpstr>
      <vt:lpstr>KEVALA’S 1:1 MAP OF ENERGY RESOURCES PROVIDES UNPARALLELED INSIGHTS INTO MARKET ACTIVITIES</vt:lpstr>
      <vt:lpstr>HYPER-GRANULAR WEATHER, RESOURCE, AND MARKET INTERACTION ANALYSIS</vt:lpstr>
      <vt:lpstr>DELIVERS A BROAD SPECTRUM OF DECISION SUPPORT</vt:lpstr>
      <vt:lpstr>LIVE DEMO</vt:lpstr>
      <vt:lpstr>SONOMA CLEAN POWER:  CIRCUIT-SPECIFIC LARGE-SCALE EV CHARGE INFRASTRUCTURE IMPACT AND OPPORTUNITY ASSESSMENT</vt:lpstr>
      <vt:lpstr>AREAS OF ASSESSMENT</vt:lpstr>
      <vt:lpstr>HOW WE DID IT</vt:lpstr>
      <vt:lpstr>RESULTS</vt:lpstr>
      <vt:lpstr>AMI DATA =&gt; FEEDER LOAD PROFILES</vt:lpstr>
      <vt:lpstr>DISTRIBUTION INFRASTRUCTURE ASSESSMENT</vt:lpstr>
      <vt:lpstr>DELIVERED COST OF POWER ASSESSMENT</vt:lpstr>
      <vt:lpstr>CUSTOMER IMPACT ASSESSMENT</vt:lpstr>
      <vt:lpstr>SITE SPECIFIC ASSESSMENT OF MICROGRID OPPORTUNITY</vt:lpstr>
      <vt:lpstr>WHERE ARE WE GOING?</vt:lpstr>
      <vt:lpstr>Aram@KevalaAnalytics.com 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Series A Investor Deck</dc:title>
  <dc:creator>ethan</dc:creator>
  <cp:lastModifiedBy>Microsoft Office User</cp:lastModifiedBy>
  <cp:revision>310</cp:revision>
  <cp:lastPrinted>2018-05-22T21:11:29Z</cp:lastPrinted>
  <dcterms:modified xsi:type="dcterms:W3CDTF">2018-06-02T21:03:39Z</dcterms:modified>
</cp:coreProperties>
</file>